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4"/>
  </p:sldMasterIdLst>
  <p:notesMasterIdLst>
    <p:notesMasterId r:id="rId26"/>
  </p:notesMasterIdLst>
  <p:sldIdLst>
    <p:sldId id="256" r:id="rId5"/>
    <p:sldId id="257" r:id="rId6"/>
    <p:sldId id="259" r:id="rId7"/>
    <p:sldId id="258" r:id="rId8"/>
    <p:sldId id="260" r:id="rId9"/>
    <p:sldId id="263" r:id="rId10"/>
    <p:sldId id="262" r:id="rId11"/>
    <p:sldId id="276" r:id="rId12"/>
    <p:sldId id="264" r:id="rId13"/>
    <p:sldId id="270" r:id="rId14"/>
    <p:sldId id="278" r:id="rId15"/>
    <p:sldId id="282" r:id="rId16"/>
    <p:sldId id="283" r:id="rId17"/>
    <p:sldId id="280" r:id="rId18"/>
    <p:sldId id="288" r:id="rId19"/>
    <p:sldId id="284" r:id="rId20"/>
    <p:sldId id="279" r:id="rId21"/>
    <p:sldId id="277" r:id="rId22"/>
    <p:sldId id="287" r:id="rId23"/>
    <p:sldId id="273" r:id="rId24"/>
    <p:sldId id="26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D592F3-0E95-450A-A2CC-0AAE2070E465}" v="1" dt="2021-10-11T16:11:29.4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58" autoAdjust="0"/>
    <p:restoredTop sz="94660"/>
  </p:normalViewPr>
  <p:slideViewPr>
    <p:cSldViewPr snapToGrid="0" snapToObjects="1">
      <p:cViewPr varScale="1">
        <p:scale>
          <a:sx n="62" d="100"/>
          <a:sy n="62" d="100"/>
        </p:scale>
        <p:origin x="1264"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EAF0B9-B791-4378-B573-DDC7199AF0D9}" type="datetimeFigureOut">
              <a:rPr lang="en-US" smtClean="0"/>
              <a:t>10/11/2021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3BE511-0B8B-4937-A477-10F91184C1C1}" type="slidenum">
              <a:rPr lang="en-US" smtClean="0"/>
              <a:t>‹#›</a:t>
            </a:fld>
            <a:endParaRPr lang="en-US"/>
          </a:p>
        </p:txBody>
      </p:sp>
    </p:spTree>
    <p:extLst>
      <p:ext uri="{BB962C8B-B14F-4D97-AF65-F5344CB8AC3E}">
        <p14:creationId xmlns:p14="http://schemas.microsoft.com/office/powerpoint/2010/main" val="1842544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t>
            </a:r>
          </a:p>
        </p:txBody>
      </p:sp>
      <p:sp>
        <p:nvSpPr>
          <p:cNvPr id="4" name="Slide Number Placeholder 3"/>
          <p:cNvSpPr>
            <a:spLocks noGrp="1"/>
          </p:cNvSpPr>
          <p:nvPr>
            <p:ph type="sldNum" sz="quarter" idx="10"/>
          </p:nvPr>
        </p:nvSpPr>
        <p:spPr/>
        <p:txBody>
          <a:bodyPr/>
          <a:lstStyle/>
          <a:p>
            <a:fld id="{313BE511-0B8B-4937-A477-10F91184C1C1}" type="slidenum">
              <a:rPr lang="en-US" smtClean="0"/>
              <a:t>1</a:t>
            </a:fld>
            <a:endParaRPr lang="en-US"/>
          </a:p>
        </p:txBody>
      </p:sp>
    </p:spTree>
    <p:extLst>
      <p:ext uri="{BB962C8B-B14F-4D97-AF65-F5344CB8AC3E}">
        <p14:creationId xmlns:p14="http://schemas.microsoft.com/office/powerpoint/2010/main" val="53135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add your PAC representative in slide and email Amy Brown the contact at dodgeam@pcsb.org </a:t>
            </a:r>
          </a:p>
        </p:txBody>
      </p:sp>
      <p:sp>
        <p:nvSpPr>
          <p:cNvPr id="4" name="Slide Number Placeholder 3"/>
          <p:cNvSpPr>
            <a:spLocks noGrp="1"/>
          </p:cNvSpPr>
          <p:nvPr>
            <p:ph type="sldNum" sz="quarter" idx="10"/>
          </p:nvPr>
        </p:nvSpPr>
        <p:spPr/>
        <p:txBody>
          <a:bodyPr/>
          <a:lstStyle/>
          <a:p>
            <a:fld id="{313BE511-0B8B-4937-A477-10F91184C1C1}" type="slidenum">
              <a:rPr lang="en-US" smtClean="0"/>
              <a:t>10</a:t>
            </a:fld>
            <a:endParaRPr lang="en-US"/>
          </a:p>
        </p:txBody>
      </p:sp>
    </p:spTree>
    <p:extLst>
      <p:ext uri="{BB962C8B-B14F-4D97-AF65-F5344CB8AC3E}">
        <p14:creationId xmlns:p14="http://schemas.microsoft.com/office/powerpoint/2010/main" val="1823538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follow the link </a:t>
            </a:r>
            <a:r>
              <a:rPr lang="en-US" dirty="0" err="1"/>
              <a:t>EduDataPortal</a:t>
            </a:r>
            <a:r>
              <a:rPr lang="en-US" dirty="0"/>
              <a:t> select Pinellas County and search by school. </a:t>
            </a:r>
          </a:p>
        </p:txBody>
      </p:sp>
      <p:sp>
        <p:nvSpPr>
          <p:cNvPr id="4" name="Slide Number Placeholder 3"/>
          <p:cNvSpPr>
            <a:spLocks noGrp="1"/>
          </p:cNvSpPr>
          <p:nvPr>
            <p:ph type="sldNum" sz="quarter" idx="10"/>
          </p:nvPr>
        </p:nvSpPr>
        <p:spPr/>
        <p:txBody>
          <a:bodyPr/>
          <a:lstStyle/>
          <a:p>
            <a:fld id="{313BE511-0B8B-4937-A477-10F91184C1C1}" type="slidenum">
              <a:rPr lang="en-US" smtClean="0"/>
              <a:t>12</a:t>
            </a:fld>
            <a:endParaRPr lang="en-US"/>
          </a:p>
        </p:txBody>
      </p:sp>
    </p:spTree>
    <p:extLst>
      <p:ext uri="{BB962C8B-B14F-4D97-AF65-F5344CB8AC3E}">
        <p14:creationId xmlns:p14="http://schemas.microsoft.com/office/powerpoint/2010/main" val="2338572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curriculum, instruction and assessments are based on student-centered expectations. </a:t>
            </a:r>
          </a:p>
          <a:p>
            <a:endParaRPr lang="en-US" dirty="0"/>
          </a:p>
        </p:txBody>
      </p:sp>
      <p:sp>
        <p:nvSpPr>
          <p:cNvPr id="4" name="Slide Number Placeholder 3"/>
          <p:cNvSpPr>
            <a:spLocks noGrp="1"/>
          </p:cNvSpPr>
          <p:nvPr>
            <p:ph type="sldNum" sz="quarter" idx="10"/>
          </p:nvPr>
        </p:nvSpPr>
        <p:spPr/>
        <p:txBody>
          <a:bodyPr/>
          <a:lstStyle/>
          <a:p>
            <a:fld id="{313BE511-0B8B-4937-A477-10F91184C1C1}" type="slidenum">
              <a:rPr lang="en-US" smtClean="0"/>
              <a:t>13</a:t>
            </a:fld>
            <a:endParaRPr lang="en-US"/>
          </a:p>
        </p:txBody>
      </p:sp>
    </p:spTree>
    <p:extLst>
      <p:ext uri="{BB962C8B-B14F-4D97-AF65-F5344CB8AC3E}">
        <p14:creationId xmlns:p14="http://schemas.microsoft.com/office/powerpoint/2010/main" val="1777259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r>
              <a:rPr lang="en-US" altLang="en-US" dirty="0">
                <a:latin typeface="Arial" panose="020B0604020202020204" pitchFamily="34" charset="0"/>
              </a:rPr>
              <a:t>This slide is optional if this will be discussed with classroom teacher </a:t>
            </a:r>
          </a:p>
          <a:p>
            <a:pPr marL="228600" indent="-228600"/>
            <a:r>
              <a:rPr lang="en-US" altLang="en-US" dirty="0">
                <a:latin typeface="Arial" panose="020B0604020202020204" pitchFamily="34" charset="0"/>
              </a:rPr>
              <a:t>School’s Curriculum</a:t>
            </a:r>
          </a:p>
          <a:p>
            <a:pPr marL="228600" indent="-228600"/>
            <a:r>
              <a:rPr lang="en-US" altLang="en-US" dirty="0">
                <a:latin typeface="Arial" panose="020B0604020202020204" pitchFamily="34" charset="0"/>
              </a:rPr>
              <a:t>Describe and explain the curriculum (Specific names of texts)</a:t>
            </a:r>
          </a:p>
          <a:p>
            <a:endParaRPr lang="en-US" dirty="0"/>
          </a:p>
        </p:txBody>
      </p:sp>
      <p:sp>
        <p:nvSpPr>
          <p:cNvPr id="4" name="Slide Number Placeholder 3"/>
          <p:cNvSpPr>
            <a:spLocks noGrp="1"/>
          </p:cNvSpPr>
          <p:nvPr>
            <p:ph type="sldNum" sz="quarter" idx="10"/>
          </p:nvPr>
        </p:nvSpPr>
        <p:spPr/>
        <p:txBody>
          <a:bodyPr/>
          <a:lstStyle/>
          <a:p>
            <a:fld id="{313BE511-0B8B-4937-A477-10F91184C1C1}" type="slidenum">
              <a:rPr lang="en-US" smtClean="0"/>
              <a:t>14</a:t>
            </a:fld>
            <a:endParaRPr lang="en-US"/>
          </a:p>
        </p:txBody>
      </p:sp>
    </p:spTree>
    <p:extLst>
      <p:ext uri="{BB962C8B-B14F-4D97-AF65-F5344CB8AC3E}">
        <p14:creationId xmlns:p14="http://schemas.microsoft.com/office/powerpoint/2010/main" val="1407816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r>
              <a:rPr lang="en-US" altLang="en-US" dirty="0">
                <a:latin typeface="Arial" panose="020B0604020202020204" pitchFamily="34" charset="0"/>
              </a:rPr>
              <a:t>This slide is optional if this will be discussed with classroom teacher </a:t>
            </a:r>
          </a:p>
          <a:p>
            <a:pPr marL="228600" indent="-228600"/>
            <a:r>
              <a:rPr lang="en-US" altLang="en-US" dirty="0">
                <a:latin typeface="Arial" panose="020B0604020202020204" pitchFamily="34" charset="0"/>
              </a:rPr>
              <a:t>School’s Curriculum</a:t>
            </a:r>
          </a:p>
          <a:p>
            <a:pPr marL="228600" indent="-228600"/>
            <a:r>
              <a:rPr lang="en-US" altLang="en-US" dirty="0">
                <a:latin typeface="Arial" panose="020B0604020202020204" pitchFamily="34" charset="0"/>
              </a:rPr>
              <a:t>Describe and explain the curriculum (Specific names of texts)</a:t>
            </a:r>
          </a:p>
          <a:p>
            <a:endParaRPr lang="en-US" dirty="0"/>
          </a:p>
        </p:txBody>
      </p:sp>
      <p:sp>
        <p:nvSpPr>
          <p:cNvPr id="4" name="Slide Number Placeholder 3"/>
          <p:cNvSpPr>
            <a:spLocks noGrp="1"/>
          </p:cNvSpPr>
          <p:nvPr>
            <p:ph type="sldNum" sz="quarter" idx="10"/>
          </p:nvPr>
        </p:nvSpPr>
        <p:spPr/>
        <p:txBody>
          <a:bodyPr/>
          <a:lstStyle/>
          <a:p>
            <a:fld id="{313BE511-0B8B-4937-A477-10F91184C1C1}" type="slidenum">
              <a:rPr lang="en-US" smtClean="0"/>
              <a:t>15</a:t>
            </a:fld>
            <a:endParaRPr lang="en-US"/>
          </a:p>
        </p:txBody>
      </p:sp>
    </p:spTree>
    <p:extLst>
      <p:ext uri="{BB962C8B-B14F-4D97-AF65-F5344CB8AC3E}">
        <p14:creationId xmlns:p14="http://schemas.microsoft.com/office/powerpoint/2010/main" val="2259050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curriculum, instruction and assessments are based on student-centered expectations. </a:t>
            </a:r>
          </a:p>
        </p:txBody>
      </p:sp>
      <p:sp>
        <p:nvSpPr>
          <p:cNvPr id="4" name="Slide Number Placeholder 3"/>
          <p:cNvSpPr>
            <a:spLocks noGrp="1"/>
          </p:cNvSpPr>
          <p:nvPr>
            <p:ph type="sldNum" sz="quarter" idx="10"/>
          </p:nvPr>
        </p:nvSpPr>
        <p:spPr/>
        <p:txBody>
          <a:bodyPr/>
          <a:lstStyle/>
          <a:p>
            <a:fld id="{313BE511-0B8B-4937-A477-10F91184C1C1}" type="slidenum">
              <a:rPr lang="en-US" smtClean="0"/>
              <a:t>17</a:t>
            </a:fld>
            <a:endParaRPr lang="en-US"/>
          </a:p>
        </p:txBody>
      </p:sp>
    </p:spTree>
    <p:extLst>
      <p:ext uri="{BB962C8B-B14F-4D97-AF65-F5344CB8AC3E}">
        <p14:creationId xmlns:p14="http://schemas.microsoft.com/office/powerpoint/2010/main" val="3056463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BE511-0B8B-4937-A477-10F91184C1C1}" type="slidenum">
              <a:rPr lang="en-US" smtClean="0"/>
              <a:t>20</a:t>
            </a:fld>
            <a:endParaRPr lang="en-US"/>
          </a:p>
        </p:txBody>
      </p:sp>
    </p:spTree>
    <p:extLst>
      <p:ext uri="{BB962C8B-B14F-4D97-AF65-F5344CB8AC3E}">
        <p14:creationId xmlns:p14="http://schemas.microsoft.com/office/powerpoint/2010/main" val="4221418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Personalize with all ways you connect with families. </a:t>
            </a:r>
          </a:p>
        </p:txBody>
      </p:sp>
      <p:sp>
        <p:nvSpPr>
          <p:cNvPr id="4" name="Slide Number Placeholder 3"/>
          <p:cNvSpPr>
            <a:spLocks noGrp="1"/>
          </p:cNvSpPr>
          <p:nvPr>
            <p:ph type="sldNum" sz="quarter" idx="10"/>
          </p:nvPr>
        </p:nvSpPr>
        <p:spPr/>
        <p:txBody>
          <a:bodyPr/>
          <a:lstStyle/>
          <a:p>
            <a:fld id="{313BE511-0B8B-4937-A477-10F91184C1C1}" type="slidenum">
              <a:rPr lang="en-US" smtClean="0"/>
              <a:t>21</a:t>
            </a:fld>
            <a:endParaRPr lang="en-US"/>
          </a:p>
        </p:txBody>
      </p:sp>
    </p:spTree>
    <p:extLst>
      <p:ext uri="{BB962C8B-B14F-4D97-AF65-F5344CB8AC3E}">
        <p14:creationId xmlns:p14="http://schemas.microsoft.com/office/powerpoint/2010/main" val="2561259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BE511-0B8B-4937-A477-10F91184C1C1}" type="slidenum">
              <a:rPr lang="en-US" smtClean="0"/>
              <a:t>2</a:t>
            </a:fld>
            <a:endParaRPr lang="en-US"/>
          </a:p>
        </p:txBody>
      </p:sp>
    </p:spTree>
    <p:extLst>
      <p:ext uri="{BB962C8B-B14F-4D97-AF65-F5344CB8AC3E}">
        <p14:creationId xmlns:p14="http://schemas.microsoft.com/office/powerpoint/2010/main" val="4119159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The Florida Department of Education receives funds from the federal government. Districts receive Title I funds from Department of Education, and the school district distributes these funds to schools based on the percentage of children eligible for free/reduced price lunch; however, students do not have to be from low-income families to receive help.  </a:t>
            </a:r>
          </a:p>
          <a:p>
            <a:pPr eaLnBrk="1" hangingPunct="1"/>
            <a:endParaRPr lang="en-US" altLang="en-US" dirty="0">
              <a:latin typeface="Arial" panose="020B0604020202020204" pitchFamily="34" charset="0"/>
            </a:endParaRPr>
          </a:p>
          <a:p>
            <a:r>
              <a:rPr lang="en-US" altLang="en-US" dirty="0">
                <a:latin typeface="Arial" panose="020B0604020202020204" pitchFamily="34" charset="0"/>
              </a:rPr>
              <a:t>For Title I School-wide Programs:  Our students are in a Title I School-wide program. This means that our Title I money can be used to upgrade the educational program in ways that may impact every student in the school .  This also means that </a:t>
            </a:r>
            <a:r>
              <a:rPr lang="en-US" altLang="en-US" b="1" dirty="0">
                <a:latin typeface="Arial" panose="020B0604020202020204" pitchFamily="34" charset="0"/>
              </a:rPr>
              <a:t>every parent/guardian of a student in our school is a Title I parent! </a:t>
            </a:r>
            <a:r>
              <a:rPr lang="en-US" altLang="en-US" dirty="0">
                <a:latin typeface="Arial" panose="020B0604020202020204" pitchFamily="34" charset="0"/>
              </a:rPr>
              <a:t>The schools set goals for improvement, measure student progress, using standards set forth in the state’s Title I plan, develop programs that add to regular classroom instruction, and involve parents in all aspects of the program.</a:t>
            </a:r>
          </a:p>
          <a:p>
            <a:endParaRPr lang="en-US" dirty="0"/>
          </a:p>
        </p:txBody>
      </p:sp>
      <p:sp>
        <p:nvSpPr>
          <p:cNvPr id="4" name="Slide Number Placeholder 3"/>
          <p:cNvSpPr>
            <a:spLocks noGrp="1"/>
          </p:cNvSpPr>
          <p:nvPr>
            <p:ph type="sldNum" sz="quarter" idx="10"/>
          </p:nvPr>
        </p:nvSpPr>
        <p:spPr/>
        <p:txBody>
          <a:bodyPr/>
          <a:lstStyle/>
          <a:p>
            <a:fld id="{313BE511-0B8B-4937-A477-10F91184C1C1}" type="slidenum">
              <a:rPr lang="en-US" smtClean="0"/>
              <a:t>3</a:t>
            </a:fld>
            <a:endParaRPr lang="en-US"/>
          </a:p>
        </p:txBody>
      </p:sp>
    </p:spTree>
    <p:extLst>
      <p:ext uri="{BB962C8B-B14F-4D97-AF65-F5344CB8AC3E}">
        <p14:creationId xmlns:p14="http://schemas.microsoft.com/office/powerpoint/2010/main" val="1722445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Title I funds are used to supplement the program at the school by providing funds which support the following types of activities:</a:t>
            </a:r>
          </a:p>
          <a:p>
            <a:endParaRPr lang="en-US" altLang="en-US" dirty="0">
              <a:latin typeface="Arial" panose="020B0604020202020204" pitchFamily="34" charset="0"/>
            </a:endParaRPr>
          </a:p>
          <a:p>
            <a:pPr>
              <a:buFontTx/>
              <a:buChar char="•"/>
            </a:pPr>
            <a:r>
              <a:rPr lang="en-US" altLang="en-US" dirty="0">
                <a:latin typeface="Arial" panose="020B0604020202020204" pitchFamily="34" charset="0"/>
              </a:rPr>
              <a:t>Additional teachers and paraprofessionals to create smaller classes</a:t>
            </a:r>
          </a:p>
          <a:p>
            <a:pPr eaLnBrk="1" hangingPunct="1">
              <a:buFontTx/>
              <a:buChar char="•"/>
            </a:pPr>
            <a:r>
              <a:rPr lang="en-US" altLang="en-US" dirty="0">
                <a:latin typeface="Arial" panose="020B0604020202020204" pitchFamily="34" charset="0"/>
              </a:rPr>
              <a:t>Additional training for school staff</a:t>
            </a:r>
          </a:p>
          <a:p>
            <a:pPr eaLnBrk="1" hangingPunct="1">
              <a:buFontTx/>
              <a:buChar char="•"/>
            </a:pPr>
            <a:r>
              <a:rPr lang="en-US" altLang="en-US" dirty="0">
                <a:latin typeface="Arial" panose="020B0604020202020204" pitchFamily="34" charset="0"/>
              </a:rPr>
              <a:t>Extra time for instruction (Before and/or after school programs)</a:t>
            </a:r>
          </a:p>
          <a:p>
            <a:pPr eaLnBrk="1" hangingPunct="1">
              <a:buFontTx/>
              <a:buChar char="•"/>
            </a:pPr>
            <a:r>
              <a:rPr lang="en-US" altLang="en-US" dirty="0">
                <a:latin typeface="Arial" panose="020B0604020202020204" pitchFamily="34" charset="0"/>
              </a:rPr>
              <a:t>Parent and Family Engagement Activities </a:t>
            </a:r>
          </a:p>
          <a:p>
            <a:pPr eaLnBrk="1" hangingPunct="1">
              <a:buFontTx/>
              <a:buChar char="•"/>
            </a:pPr>
            <a:r>
              <a:rPr lang="en-US" altLang="en-US" dirty="0">
                <a:latin typeface="Arial" panose="020B0604020202020204" pitchFamily="34" charset="0"/>
              </a:rPr>
              <a:t>A variety of supplemental teaching methods and materials</a:t>
            </a:r>
          </a:p>
          <a:p>
            <a:endParaRPr lang="en-US" dirty="0"/>
          </a:p>
        </p:txBody>
      </p:sp>
      <p:sp>
        <p:nvSpPr>
          <p:cNvPr id="4" name="Slide Number Placeholder 3"/>
          <p:cNvSpPr>
            <a:spLocks noGrp="1"/>
          </p:cNvSpPr>
          <p:nvPr>
            <p:ph type="sldNum" sz="quarter" idx="10"/>
          </p:nvPr>
        </p:nvSpPr>
        <p:spPr/>
        <p:txBody>
          <a:bodyPr/>
          <a:lstStyle/>
          <a:p>
            <a:fld id="{313BE511-0B8B-4937-A477-10F91184C1C1}" type="slidenum">
              <a:rPr lang="en-US" smtClean="0"/>
              <a:t>4</a:t>
            </a:fld>
            <a:endParaRPr lang="en-US"/>
          </a:p>
        </p:txBody>
      </p:sp>
    </p:spTree>
    <p:extLst>
      <p:ext uri="{BB962C8B-B14F-4D97-AF65-F5344CB8AC3E}">
        <p14:creationId xmlns:p14="http://schemas.microsoft.com/office/powerpoint/2010/main" val="2201994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 Decisions and Planning on How to Use Title I funds based on needs assessment.</a:t>
            </a:r>
            <a:endParaRPr lang="en-US" dirty="0"/>
          </a:p>
        </p:txBody>
      </p:sp>
      <p:sp>
        <p:nvSpPr>
          <p:cNvPr id="4" name="Slide Number Placeholder 3"/>
          <p:cNvSpPr>
            <a:spLocks noGrp="1"/>
          </p:cNvSpPr>
          <p:nvPr>
            <p:ph type="sldNum" sz="quarter" idx="10"/>
          </p:nvPr>
        </p:nvSpPr>
        <p:spPr/>
        <p:txBody>
          <a:bodyPr/>
          <a:lstStyle/>
          <a:p>
            <a:fld id="{313BE511-0B8B-4937-A477-10F91184C1C1}" type="slidenum">
              <a:rPr lang="en-US" smtClean="0"/>
              <a:t>5</a:t>
            </a:fld>
            <a:endParaRPr lang="en-US"/>
          </a:p>
        </p:txBody>
      </p:sp>
    </p:spTree>
    <p:extLst>
      <p:ext uri="{BB962C8B-B14F-4D97-AF65-F5344CB8AC3E}">
        <p14:creationId xmlns:p14="http://schemas.microsoft.com/office/powerpoint/2010/main" val="1008707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Principal’s Attestation provides the number of teachers that are non highly qualified or teaching out of field</a:t>
            </a:r>
          </a:p>
          <a:p>
            <a:pPr marL="228600" indent="-228600"/>
            <a:r>
              <a:rPr lang="en-US" altLang="en-US" dirty="0">
                <a:latin typeface="Arial" panose="020B0604020202020204" pitchFamily="34" charset="0"/>
              </a:rPr>
              <a:t>Parents Rights under ESEA</a:t>
            </a:r>
          </a:p>
          <a:p>
            <a:pPr marL="228600" indent="-228600"/>
            <a:r>
              <a:rPr lang="en-US" altLang="en-US" dirty="0">
                <a:latin typeface="Arial" panose="020B0604020202020204" pitchFamily="34" charset="0"/>
              </a:rPr>
              <a:t>Request the qualifications of your child’s teacher</a:t>
            </a:r>
          </a:p>
          <a:p>
            <a:pPr marL="228600" indent="-228600">
              <a:buFontTx/>
              <a:buChar char="•"/>
            </a:pPr>
            <a:r>
              <a:rPr lang="en-US" altLang="en-US" dirty="0">
                <a:latin typeface="Arial" panose="020B0604020202020204" pitchFamily="34" charset="0"/>
              </a:rPr>
              <a:t>Be notified if your child is taught for more than 4 consecutive weeks by a teacher who is not highly qualified</a:t>
            </a:r>
          </a:p>
          <a:p>
            <a:pPr marL="228600" indent="-228600">
              <a:buFontTx/>
              <a:buChar char="•"/>
            </a:pPr>
            <a:r>
              <a:rPr lang="en-US" altLang="en-US" dirty="0">
                <a:latin typeface="Arial" panose="020B0604020202020204" pitchFamily="34" charset="0"/>
              </a:rPr>
              <a:t>Request opportunities for regular meetings with staff in order to make suggestions</a:t>
            </a:r>
          </a:p>
          <a:p>
            <a:pPr marL="228600" indent="-228600">
              <a:buFontTx/>
              <a:buChar char="•"/>
            </a:pPr>
            <a:r>
              <a:rPr lang="en-US" altLang="en-US" dirty="0">
                <a:latin typeface="Arial" panose="020B0604020202020204" pitchFamily="34" charset="0"/>
              </a:rPr>
              <a:t>Participate in decisions relating to the education of your child</a:t>
            </a:r>
          </a:p>
          <a:p>
            <a:pPr marL="228600" indent="-228600">
              <a:buFontTx/>
              <a:buChar char="•"/>
            </a:pPr>
            <a:r>
              <a:rPr lang="en-US" altLang="en-US" dirty="0">
                <a:latin typeface="Arial" panose="020B0604020202020204" pitchFamily="34" charset="0"/>
              </a:rPr>
              <a:t>Submit a written comment on the school-wide program plan when the school makes the plan available to the district (if you are not satisfied with the 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313BE511-0B8B-4937-A477-10F91184C1C1}" type="slidenum">
              <a:rPr lang="en-US" smtClean="0"/>
              <a:t>6</a:t>
            </a:fld>
            <a:endParaRPr lang="en-US"/>
          </a:p>
        </p:txBody>
      </p:sp>
    </p:spTree>
    <p:extLst>
      <p:ext uri="{BB962C8B-B14F-4D97-AF65-F5344CB8AC3E}">
        <p14:creationId xmlns:p14="http://schemas.microsoft.com/office/powerpoint/2010/main" val="3872171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timeline and how does your school gather input. (Surveys, suggestion box, links to school personnel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Title I Schoolwide Plan should only include Comprehensive Needs Assessment, Areas of Focus, Program Implementation, Professional Development (No names or salaries) </a:t>
            </a:r>
          </a:p>
          <a:p>
            <a:endParaRPr lang="en-US" dirty="0"/>
          </a:p>
        </p:txBody>
      </p:sp>
      <p:sp>
        <p:nvSpPr>
          <p:cNvPr id="4" name="Slide Number Placeholder 3"/>
          <p:cNvSpPr>
            <a:spLocks noGrp="1"/>
          </p:cNvSpPr>
          <p:nvPr>
            <p:ph type="sldNum" sz="quarter" idx="10"/>
          </p:nvPr>
        </p:nvSpPr>
        <p:spPr/>
        <p:txBody>
          <a:bodyPr/>
          <a:lstStyle/>
          <a:p>
            <a:fld id="{313BE511-0B8B-4937-A477-10F91184C1C1}" type="slidenum">
              <a:rPr lang="en-US" smtClean="0"/>
              <a:t>7</a:t>
            </a:fld>
            <a:endParaRPr lang="en-US"/>
          </a:p>
        </p:txBody>
      </p:sp>
    </p:spTree>
    <p:extLst>
      <p:ext uri="{BB962C8B-B14F-4D97-AF65-F5344CB8AC3E}">
        <p14:creationId xmlns:p14="http://schemas.microsoft.com/office/powerpoint/2010/main" val="3068064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Section 1112 of ESEA requires meaningful involvement of parents in the decisions made at the school. Specifically, parents are required to be involved in the development, implementation, review and revisions of the Parent and Family Engagement Plan, School-wide Plan (School Improvement Plan) and the Parent-School Compact. Parents are also required to be involved in the development of district wide policies. </a:t>
            </a:r>
          </a:p>
          <a:p>
            <a:endParaRPr lang="en-US" altLang="en-US" dirty="0">
              <a:latin typeface="Arial" panose="020B0604020202020204" pitchFamily="34" charset="0"/>
            </a:endParaRPr>
          </a:p>
          <a:p>
            <a:r>
              <a:rPr lang="en-US" altLang="en-US" b="1" u="sng" dirty="0">
                <a:latin typeface="Arial" panose="020B0604020202020204" pitchFamily="34" charset="0"/>
              </a:rPr>
              <a:t>Title I District Parent and Family Engagement Plan</a:t>
            </a:r>
            <a:r>
              <a:rPr lang="en-US" altLang="en-US" dirty="0">
                <a:latin typeface="Arial" panose="020B0604020202020204" pitchFamily="34" charset="0"/>
              </a:rPr>
              <a:t>– how the district involves parents and families and build schools’ and parents’ capacity for strong parent and family engagement and to help their children succeed.   Must be reviewed and revised annually with parents.</a:t>
            </a:r>
          </a:p>
          <a:p>
            <a:pPr marL="742950" lvl="1" indent="-285750"/>
            <a:r>
              <a:rPr lang="en-US" altLang="en-US" dirty="0">
                <a:latin typeface="Arial" panose="020B0604020202020204" pitchFamily="34" charset="0"/>
              </a:rPr>
              <a:t>Explain that Title I parents can be involved in reviewing and updating the policy each year (provide the dates/times for the virtual meeting if available)</a:t>
            </a:r>
          </a:p>
          <a:p>
            <a:endParaRPr lang="en-US" dirty="0"/>
          </a:p>
        </p:txBody>
      </p:sp>
      <p:sp>
        <p:nvSpPr>
          <p:cNvPr id="4" name="Slide Number Placeholder 3"/>
          <p:cNvSpPr>
            <a:spLocks noGrp="1"/>
          </p:cNvSpPr>
          <p:nvPr>
            <p:ph type="sldNum" sz="quarter" idx="10"/>
          </p:nvPr>
        </p:nvSpPr>
        <p:spPr/>
        <p:txBody>
          <a:bodyPr/>
          <a:lstStyle/>
          <a:p>
            <a:fld id="{313BE511-0B8B-4937-A477-10F91184C1C1}" type="slidenum">
              <a:rPr lang="en-US" smtClean="0"/>
              <a:t>8</a:t>
            </a:fld>
            <a:endParaRPr lang="en-US"/>
          </a:p>
        </p:txBody>
      </p:sp>
    </p:spTree>
    <p:extLst>
      <p:ext uri="{BB962C8B-B14F-4D97-AF65-F5344CB8AC3E}">
        <p14:creationId xmlns:p14="http://schemas.microsoft.com/office/powerpoint/2010/main" val="1906461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Provide information on the specific committees that parents can be involved. Include the purpose, date and time of meetings. </a:t>
            </a:r>
          </a:p>
          <a:p>
            <a:r>
              <a:rPr lang="en-US" altLang="en-US" dirty="0">
                <a:latin typeface="Arial" panose="020B0604020202020204" pitchFamily="34" charset="0"/>
              </a:rPr>
              <a:t>Explain the PFEP and its purpose. </a:t>
            </a:r>
          </a:p>
          <a:p>
            <a:endParaRPr lang="en-US" dirty="0"/>
          </a:p>
        </p:txBody>
      </p:sp>
      <p:sp>
        <p:nvSpPr>
          <p:cNvPr id="4" name="Slide Number Placeholder 3"/>
          <p:cNvSpPr>
            <a:spLocks noGrp="1"/>
          </p:cNvSpPr>
          <p:nvPr>
            <p:ph type="sldNum" sz="quarter" idx="10"/>
          </p:nvPr>
        </p:nvSpPr>
        <p:spPr/>
        <p:txBody>
          <a:bodyPr/>
          <a:lstStyle/>
          <a:p>
            <a:fld id="{313BE511-0B8B-4937-A477-10F91184C1C1}" type="slidenum">
              <a:rPr lang="en-US" smtClean="0"/>
              <a:t>9</a:t>
            </a:fld>
            <a:endParaRPr lang="en-US"/>
          </a:p>
        </p:txBody>
      </p:sp>
    </p:spTree>
    <p:extLst>
      <p:ext uri="{BB962C8B-B14F-4D97-AF65-F5344CB8AC3E}">
        <p14:creationId xmlns:p14="http://schemas.microsoft.com/office/powerpoint/2010/main" val="1432553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FCF5A-EA79-452C-A52C-1A2668C2E7DF}" type="datetime1">
              <a:rPr lang="en-US" smtClean="0"/>
              <a:pPr/>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FD9D02-426E-46C9-9EE9-0DE1EF8B2838}" type="datetime1">
              <a:rPr lang="en-US" smtClean="0"/>
              <a:pPr/>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E1FAA6B6-10E5-4810-BC9F-DA72D8452E73}" type="datetime1">
              <a:rPr lang="en-US" smtClean="0"/>
              <a:pPr/>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10/11/2021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CDBF60-6CC3-4B74-A60D-3486985E4346}" type="datetime1">
              <a:rPr lang="en-US" smtClean="0"/>
              <a:pPr/>
              <a:t>10/11/2021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10/11/2021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10/11/2021</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pcsb.org/titleone"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edudata.fldoe.org/" TargetMode="Externa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fldoe.org/standardsreview/"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pngall.com/coming-soon-png" TargetMode="External"/><Relationship Id="rId5" Type="http://schemas.openxmlformats.org/officeDocument/2006/relationships/image" Target="../media/image20.pn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hyperlink" Target="https://www.pcsb.org/Page/26534" TargetMode="External"/><Relationship Id="rId3" Type="http://schemas.openxmlformats.org/officeDocument/2006/relationships/hyperlink" Target="mailto:dodgeam@pcsb.org" TargetMode="External"/><Relationship Id="rId7" Type="http://schemas.openxmlformats.org/officeDocument/2006/relationships/hyperlink" Target="mailto:simmonskeo@pcsb.org" TargetMode="External"/><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hyperlink" Target="https://www.pcsb.org/Page/461" TargetMode="External"/><Relationship Id="rId5" Type="http://schemas.openxmlformats.org/officeDocument/2006/relationships/hyperlink" Target="https://www.pcsb.org/Page/459" TargetMode="External"/><Relationship Id="rId4" Type="http://schemas.openxmlformats.org/officeDocument/2006/relationships/hyperlink" Target="https://www.pcsb.org/Page/32836" TargetMode="External"/><Relationship Id="rId9" Type="http://schemas.openxmlformats.org/officeDocument/2006/relationships/hyperlink" Target="https://www.pcsb.org/Page/41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2.sv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hyperlink" Target="mailto:boydga@pcsb.org" TargetMode="External"/><Relationship Id="rId7"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4.jpg"/><Relationship Id="rId5" Type="http://schemas.openxmlformats.org/officeDocument/2006/relationships/image" Target="../media/image2.jpeg"/><Relationship Id="rId4" Type="http://schemas.openxmlformats.org/officeDocument/2006/relationships/hyperlink" Target="https://www.pcsb.org/kings-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imaniaci.blogspot.com/2013/07/le-migliori-applicazioni-per-il-tuo.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pcsb.org/kings-es"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hyperlink" Target="http://www.pcsb.org/titleone"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35849"/>
            <a:ext cx="7772400" cy="1251284"/>
          </a:xfrm>
        </p:spPr>
        <p:txBody>
          <a:bodyPr>
            <a:normAutofit fontScale="90000"/>
          </a:bodyPr>
          <a:lstStyle/>
          <a:p>
            <a:r>
              <a:rPr lang="en-US" altLang="en-US" b="1" dirty="0"/>
              <a:t>Title I Annual Parent Meeting</a:t>
            </a:r>
            <a:br>
              <a:rPr lang="en-US" altLang="en-US" b="1" dirty="0"/>
            </a:br>
            <a:r>
              <a:rPr lang="en-US" altLang="en-US" b="1" dirty="0"/>
              <a:t>September 2021</a:t>
            </a:r>
            <a:endParaRPr lang="en-US" dirty="0"/>
          </a:p>
        </p:txBody>
      </p:sp>
      <p:sp>
        <p:nvSpPr>
          <p:cNvPr id="3" name="Subtitle 2"/>
          <p:cNvSpPr>
            <a:spLocks noGrp="1"/>
          </p:cNvSpPr>
          <p:nvPr>
            <p:ph type="subTitle" idx="1"/>
          </p:nvPr>
        </p:nvSpPr>
        <p:spPr>
          <a:xfrm>
            <a:off x="1371600" y="3688422"/>
            <a:ext cx="6400800" cy="1340779"/>
          </a:xfrm>
        </p:spPr>
        <p:txBody>
          <a:bodyPr>
            <a:normAutofit/>
          </a:bodyPr>
          <a:lstStyle/>
          <a:p>
            <a:pPr>
              <a:defRPr/>
            </a:pPr>
            <a:r>
              <a:rPr lang="en-US" dirty="0">
                <a:solidFill>
                  <a:schemeClr val="bg1"/>
                </a:solidFill>
                <a:effectLst>
                  <a:outerShdw blurRad="38100" dist="38100" dir="2700000" algn="tl">
                    <a:srgbClr val="C0C0C0"/>
                  </a:outerShdw>
                </a:effectLst>
                <a:latin typeface="Nirmala UI Semilight" panose="020B0402040204020203" pitchFamily="34" charset="0"/>
                <a:ea typeface="Nirmala UI Semilight" panose="020B0402040204020203" pitchFamily="34" charset="0"/>
                <a:cs typeface="Nirmala UI Semilight" panose="020B0402040204020203" pitchFamily="34" charset="0"/>
              </a:rPr>
              <a:t>Kings Highway Elementary Magnet School</a:t>
            </a:r>
          </a:p>
          <a:p>
            <a:pPr>
              <a:defRPr/>
            </a:pPr>
            <a:r>
              <a:rPr lang="en-US" dirty="0">
                <a:solidFill>
                  <a:schemeClr val="bg1"/>
                </a:solidFill>
                <a:effectLst>
                  <a:outerShdw blurRad="38100" dist="38100" dir="2700000" algn="tl">
                    <a:srgbClr val="C0C0C0"/>
                  </a:outerShdw>
                </a:effectLst>
                <a:latin typeface="Nirmala UI Semilight" panose="020B0402040204020203" pitchFamily="34" charset="0"/>
                <a:ea typeface="Nirmala UI Semilight" panose="020B0402040204020203" pitchFamily="34" charset="0"/>
                <a:cs typeface="Nirmala UI Semilight" panose="020B0402040204020203" pitchFamily="34" charset="0"/>
              </a:rPr>
              <a:t>Garyn Boyd, Principal</a:t>
            </a:r>
          </a:p>
          <a:p>
            <a:endParaRPr lang="en-US" dirty="0"/>
          </a:p>
        </p:txBody>
      </p:sp>
      <p:pic>
        <p:nvPicPr>
          <p:cNvPr id="6" name="Picture 5" descr="PCS_Primary_Logo copy.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8187" y="5930579"/>
            <a:ext cx="1569723" cy="749810"/>
          </a:xfrm>
          <a:prstGeom prst="rect">
            <a:avLst/>
          </a:prstGeom>
        </p:spPr>
      </p:pic>
      <p:pic>
        <p:nvPicPr>
          <p:cNvPr id="5" name="Picture 4">
            <a:extLst>
              <a:ext uri="{FF2B5EF4-FFF2-40B4-BE49-F238E27FC236}">
                <a16:creationId xmlns:a16="http://schemas.microsoft.com/office/drawing/2014/main" id="{CF489EDB-3AAE-4CF0-A14A-1C3980D594C7}"/>
              </a:ext>
            </a:extLst>
          </p:cNvPr>
          <p:cNvPicPr>
            <a:picLocks noChangeAspect="1"/>
          </p:cNvPicPr>
          <p:nvPr/>
        </p:nvPicPr>
        <p:blipFill rotWithShape="1">
          <a:blip r:embed="rId4"/>
          <a:srcRect l="7457" r="6223"/>
          <a:stretch/>
        </p:blipFill>
        <p:spPr>
          <a:xfrm>
            <a:off x="3565133" y="2064249"/>
            <a:ext cx="2013733" cy="1445590"/>
          </a:xfrm>
          <a:prstGeom prst="rect">
            <a:avLst/>
          </a:prstGeom>
        </p:spPr>
      </p:pic>
    </p:spTree>
    <p:extLst>
      <p:ext uri="{BB962C8B-B14F-4D97-AF65-F5344CB8AC3E}">
        <p14:creationId xmlns:p14="http://schemas.microsoft.com/office/powerpoint/2010/main" val="2939217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Parent Advisory Council (PAC)</a:t>
            </a:r>
            <a:endParaRPr lang="en-US" dirty="0"/>
          </a:p>
        </p:txBody>
      </p:sp>
      <p:sp>
        <p:nvSpPr>
          <p:cNvPr id="2" name="Content Placeholder 1"/>
          <p:cNvSpPr>
            <a:spLocks noGrp="1"/>
          </p:cNvSpPr>
          <p:nvPr>
            <p:ph sz="quarter" idx="13"/>
          </p:nvPr>
        </p:nvSpPr>
        <p:spPr>
          <a:xfrm>
            <a:off x="676654" y="2679192"/>
            <a:ext cx="7585029" cy="3447288"/>
          </a:xfrm>
        </p:spPr>
        <p:txBody>
          <a:bodyPr>
            <a:normAutofit fontScale="85000" lnSpcReduction="20000"/>
          </a:bodyPr>
          <a:lstStyle/>
          <a:p>
            <a:pPr>
              <a:buFont typeface="Arial" panose="020B0604020202020204" pitchFamily="34" charset="0"/>
              <a:buChar char="•"/>
              <a:defRPr/>
            </a:pPr>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The District has a Parent and Family Engagement Plan. The summary of the this plan is in the Title I School &amp; Family Partnership Overview.</a:t>
            </a:r>
          </a:p>
          <a:p>
            <a:pPr>
              <a:buFont typeface="Arial" panose="020B0604020202020204" pitchFamily="34" charset="0"/>
              <a:buChar char="•"/>
              <a:defRPr/>
            </a:pPr>
            <a:endPar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a:buFont typeface="Arial" panose="020B0604020202020204" pitchFamily="34" charset="0"/>
              <a:buChar char="•"/>
              <a:defRPr/>
            </a:pPr>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You may access the full plan at </a:t>
            </a:r>
            <a:r>
              <a:rPr lang="en-US" sz="2000" dirty="0">
                <a:latin typeface="Nirmala UI Semilight" panose="020B0402040204020203" pitchFamily="34" charset="0"/>
                <a:ea typeface="Nirmala UI Semilight" panose="020B0402040204020203" pitchFamily="34" charset="0"/>
                <a:cs typeface="Nirmala UI Semilight" panose="020B0402040204020203" pitchFamily="34" charset="0"/>
                <a:hlinkClick r:id="rId3"/>
              </a:rPr>
              <a:t>www.pcsb.org/titleone</a:t>
            </a:r>
            <a:endParaRPr lang="en-US" sz="2000"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a:buFont typeface="Arial" panose="020B0604020202020204" pitchFamily="34" charset="0"/>
              <a:buChar char="•"/>
              <a:defRPr/>
            </a:pPr>
            <a:endParaRPr lang="en-US" sz="2000"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a:buFont typeface="Arial" panose="020B0604020202020204" pitchFamily="34" charset="0"/>
              <a:buChar char="•"/>
              <a:defRPr/>
            </a:pPr>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The Parent Advisory Council (PAC) is responsible for reviewing and revising the District PFEP.  </a:t>
            </a:r>
          </a:p>
          <a:p>
            <a:pPr>
              <a:buFont typeface="Arial" panose="020B0604020202020204" pitchFamily="34" charset="0"/>
              <a:buChar char="•"/>
              <a:defRPr/>
            </a:pPr>
            <a:endPar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a:buFont typeface="Arial" panose="020B0604020202020204" pitchFamily="34" charset="0"/>
              <a:buChar char="•"/>
              <a:defRPr/>
            </a:pPr>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PAC will meet virtually or in-person with the district’s Title I Family Education Coordinator.</a:t>
            </a:r>
          </a:p>
          <a:p>
            <a:pPr>
              <a:buFont typeface="Arial" panose="020B0604020202020204" pitchFamily="34" charset="0"/>
              <a:buChar char="•"/>
              <a:defRPr/>
            </a:pPr>
            <a:endPar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a:buFont typeface="Arial" panose="020B0604020202020204" pitchFamily="34" charset="0"/>
              <a:buChar char="•"/>
              <a:defRPr/>
            </a:pPr>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PAC meets twice a year, if you are interested in representing our school please notify</a:t>
            </a:r>
            <a:r>
              <a:rPr lang="en-US" sz="2000" dirty="0">
                <a:solidFill>
                  <a:srgbClr val="000064"/>
                </a:solidFill>
                <a:latin typeface="Nirmala UI Semilight" panose="020B0402040204020203" pitchFamily="34" charset="0"/>
                <a:ea typeface="Nirmala UI Semilight" panose="020B0402040204020203" pitchFamily="34" charset="0"/>
                <a:cs typeface="Nirmala UI Semilight" panose="020B0402040204020203" pitchFamily="34" charset="0"/>
              </a:rPr>
              <a:t>, Principal Boyd at boydga@pcsb.org</a:t>
            </a:r>
          </a:p>
          <a:p>
            <a:endParaRPr lang="en-US" dirty="0"/>
          </a:p>
        </p:txBody>
      </p:sp>
    </p:spTree>
    <p:extLst>
      <p:ext uri="{BB962C8B-B14F-4D97-AF65-F5344CB8AC3E}">
        <p14:creationId xmlns:p14="http://schemas.microsoft.com/office/powerpoint/2010/main" val="3607960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81D5AD-65DE-452B-BAC1-1EC5CEE1B5DF}"/>
              </a:ext>
            </a:extLst>
          </p:cNvPr>
          <p:cNvSpPr>
            <a:spLocks noGrp="1"/>
          </p:cNvSpPr>
          <p:nvPr>
            <p:ph idx="1"/>
          </p:nvPr>
        </p:nvSpPr>
        <p:spPr/>
        <p:txBody>
          <a:bodyPr>
            <a:normAutofit fontScale="70000" lnSpcReduction="20000"/>
          </a:bodyPr>
          <a:lstStyle/>
          <a:p>
            <a:pPr marL="301943" lvl="1" indent="0">
              <a:buNone/>
            </a:pPr>
            <a:r>
              <a:rPr lang="en-US" altLang="en-US" sz="2600" dirty="0">
                <a:solidFill>
                  <a:schemeClr val="tx1"/>
                </a:solidFill>
                <a:latin typeface="Nirmala UI" panose="020B0502040204020203" pitchFamily="34" charset="0"/>
                <a:ea typeface="Nirmala UI" panose="020B0502040204020203" pitchFamily="34" charset="0"/>
                <a:cs typeface="Nirmala UI" panose="020B0502040204020203" pitchFamily="34" charset="0"/>
              </a:rPr>
              <a:t>School Report Cards </a:t>
            </a:r>
          </a:p>
          <a:p>
            <a:pPr marL="301943" lvl="1" indent="0">
              <a:buNone/>
            </a:pPr>
            <a:endParaRPr lang="en-US" altLang="en-US" sz="26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a:p>
            <a:pPr lvl="1"/>
            <a:r>
              <a:rPr lang="en-US" alt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School Grade and Overview</a:t>
            </a:r>
          </a:p>
          <a:p>
            <a:pPr lvl="1"/>
            <a:r>
              <a:rPr lang="en-US" alt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Population and Enrollment </a:t>
            </a:r>
          </a:p>
          <a:p>
            <a:pPr lvl="1"/>
            <a:r>
              <a:rPr lang="en-US" alt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Assessments – Academic Achievement, Growth, and Population</a:t>
            </a:r>
          </a:p>
          <a:p>
            <a:pPr lvl="1"/>
            <a:r>
              <a:rPr lang="en-US" alt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Assessments – English Language Learners </a:t>
            </a:r>
          </a:p>
          <a:p>
            <a:pPr lvl="1"/>
            <a:r>
              <a:rPr lang="en-US" alt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Graduation and Beyond</a:t>
            </a:r>
          </a:p>
          <a:p>
            <a:pPr lvl="1"/>
            <a:r>
              <a:rPr lang="en-US" alt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Educator Qualifications and Equity </a:t>
            </a:r>
          </a:p>
          <a:p>
            <a:pPr lvl="1"/>
            <a:r>
              <a:rPr lang="en-US" alt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Long-Term Goals and Interim Progress</a:t>
            </a:r>
          </a:p>
          <a:p>
            <a:pPr lvl="1"/>
            <a:r>
              <a:rPr lang="en-US" alt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Accelerated Course Enrollment </a:t>
            </a:r>
          </a:p>
          <a:p>
            <a:pPr lvl="1"/>
            <a:r>
              <a:rPr lang="en-US" alt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Per-Pupil Expenditures </a:t>
            </a:r>
          </a:p>
          <a:p>
            <a:pPr lvl="1"/>
            <a:r>
              <a:rPr lang="en-US" alt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National Data</a:t>
            </a:r>
          </a:p>
          <a:p>
            <a:pPr lvl="1"/>
            <a:endParaRPr lang="en-US" altLang="en-US"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a:p>
            <a:pPr marL="301943" lvl="1" indent="0">
              <a:buNone/>
            </a:pPr>
            <a:r>
              <a:rPr lang="en-US" altLang="en-US" dirty="0">
                <a:solidFill>
                  <a:schemeClr val="tx1"/>
                </a:solidFill>
                <a:latin typeface="Nirmala UI" panose="020B0502040204020203" pitchFamily="34" charset="0"/>
                <a:ea typeface="Nirmala UI" panose="020B0502040204020203" pitchFamily="34" charset="0"/>
                <a:cs typeface="Nirmala UI" panose="020B0502040204020203" pitchFamily="34" charset="0"/>
              </a:rPr>
              <a:t>Available online at </a:t>
            </a:r>
            <a:r>
              <a:rPr lang="en-US" dirty="0">
                <a:hlinkClick r:id="rId2"/>
              </a:rPr>
              <a:t>https://edudata.fldoe.org/</a:t>
            </a:r>
            <a:r>
              <a:rPr lang="en-US" altLang="en-US" dirty="0">
                <a:solidFill>
                  <a:schemeClr val="tx1"/>
                </a:solidFill>
                <a:latin typeface="Nirmala UI" panose="020B0502040204020203" pitchFamily="34" charset="0"/>
                <a:ea typeface="Nirmala UI" panose="020B0502040204020203" pitchFamily="34" charset="0"/>
                <a:cs typeface="Nirmala UI" panose="020B0502040204020203" pitchFamily="34" charset="0"/>
              </a:rPr>
              <a:t> </a:t>
            </a:r>
            <a:r>
              <a:rPr lang="en-US" dirty="0">
                <a:solidFill>
                  <a:schemeClr val="tx1"/>
                </a:solidFill>
                <a:latin typeface="Nirmala UI" panose="020B0502040204020203" pitchFamily="34" charset="0"/>
                <a:ea typeface="Nirmala UI" panose="020B0502040204020203" pitchFamily="34" charset="0"/>
                <a:cs typeface="Nirmala UI" panose="020B0502040204020203" pitchFamily="34" charset="0"/>
              </a:rPr>
              <a:t>or Front Office </a:t>
            </a:r>
          </a:p>
        </p:txBody>
      </p:sp>
      <p:sp>
        <p:nvSpPr>
          <p:cNvPr id="3" name="Title 2">
            <a:extLst>
              <a:ext uri="{FF2B5EF4-FFF2-40B4-BE49-F238E27FC236}">
                <a16:creationId xmlns:a16="http://schemas.microsoft.com/office/drawing/2014/main" id="{C964CCD3-204D-46F1-9C86-09158526D4D4}"/>
              </a:ext>
            </a:extLst>
          </p:cNvPr>
          <p:cNvSpPr>
            <a:spLocks noGrp="1"/>
          </p:cNvSpPr>
          <p:nvPr>
            <p:ph type="title"/>
          </p:nvPr>
        </p:nvSpPr>
        <p:spPr/>
        <p:txBody>
          <a:bodyPr/>
          <a:lstStyle/>
          <a:p>
            <a:r>
              <a:rPr lang="en-US" dirty="0"/>
              <a:t>Accountability </a:t>
            </a:r>
          </a:p>
        </p:txBody>
      </p:sp>
      <p:pic>
        <p:nvPicPr>
          <p:cNvPr id="5" name="Graphic 4" descr="Checklist">
            <a:extLst>
              <a:ext uri="{FF2B5EF4-FFF2-40B4-BE49-F238E27FC236}">
                <a16:creationId xmlns:a16="http://schemas.microsoft.com/office/drawing/2014/main" id="{D591E228-01E7-45BA-A79A-A73BC7CFD9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0968" y="507492"/>
            <a:ext cx="914400" cy="914400"/>
          </a:xfrm>
          <a:prstGeom prst="rect">
            <a:avLst/>
          </a:prstGeom>
        </p:spPr>
      </p:pic>
    </p:spTree>
    <p:extLst>
      <p:ext uri="{BB962C8B-B14F-4D97-AF65-F5344CB8AC3E}">
        <p14:creationId xmlns:p14="http://schemas.microsoft.com/office/powerpoint/2010/main" val="3150655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55D7C5-0D84-4E68-86B0-FA6687DE64F7}"/>
              </a:ext>
            </a:extLst>
          </p:cNvPr>
          <p:cNvSpPr/>
          <p:nvPr/>
        </p:nvSpPr>
        <p:spPr>
          <a:xfrm>
            <a:off x="826168" y="1800545"/>
            <a:ext cx="5309787" cy="369332"/>
          </a:xfrm>
          <a:prstGeom prst="rect">
            <a:avLst/>
          </a:prstGeom>
        </p:spPr>
        <p:txBody>
          <a:bodyPr wrap="none">
            <a:spAutoFit/>
          </a:bodyPr>
          <a:lstStyle/>
          <a:p>
            <a:r>
              <a:rPr lang="en-US" dirty="0">
                <a:solidFill>
                  <a:srgbClr val="201F1E"/>
                </a:solidFill>
                <a:latin typeface="Calibri" panose="020F0502020204030204" pitchFamily="34" charset="0"/>
              </a:rPr>
              <a:t>Visit to find district and school grades, </a:t>
            </a:r>
            <a:r>
              <a:rPr lang="en-US" dirty="0" err="1">
                <a:solidFill>
                  <a:srgbClr val="0070C0"/>
                </a:solidFill>
                <a:latin typeface="Calibri" panose="020F0502020204030204" pitchFamily="34" charset="0"/>
              </a:rPr>
              <a:t>EduData</a:t>
            </a:r>
            <a:r>
              <a:rPr lang="en-US" dirty="0">
                <a:solidFill>
                  <a:srgbClr val="0070C0"/>
                </a:solidFill>
                <a:latin typeface="Calibri" panose="020F0502020204030204" pitchFamily="34" charset="0"/>
              </a:rPr>
              <a:t> Portal</a:t>
            </a:r>
            <a:r>
              <a:rPr lang="en-US" dirty="0">
                <a:solidFill>
                  <a:srgbClr val="201F1E"/>
                </a:solidFill>
                <a:latin typeface="Calibri" panose="020F0502020204030204" pitchFamily="34" charset="0"/>
              </a:rPr>
              <a:t> </a:t>
            </a:r>
            <a:endParaRPr lang="en-US" dirty="0"/>
          </a:p>
        </p:txBody>
      </p:sp>
      <p:pic>
        <p:nvPicPr>
          <p:cNvPr id="4" name="Picture 3">
            <a:extLst>
              <a:ext uri="{FF2B5EF4-FFF2-40B4-BE49-F238E27FC236}">
                <a16:creationId xmlns:a16="http://schemas.microsoft.com/office/drawing/2014/main" id="{B1D1F1A7-B3F3-48CF-81D7-19F1004119BC}"/>
              </a:ext>
            </a:extLst>
          </p:cNvPr>
          <p:cNvPicPr>
            <a:picLocks noChangeAspect="1"/>
          </p:cNvPicPr>
          <p:nvPr/>
        </p:nvPicPr>
        <p:blipFill>
          <a:blip r:embed="rId3"/>
          <a:stretch>
            <a:fillRect/>
          </a:stretch>
        </p:blipFill>
        <p:spPr>
          <a:xfrm>
            <a:off x="810126" y="2515569"/>
            <a:ext cx="7636042" cy="3715655"/>
          </a:xfrm>
          <a:prstGeom prst="rect">
            <a:avLst/>
          </a:prstGeom>
        </p:spPr>
      </p:pic>
    </p:spTree>
    <p:extLst>
      <p:ext uri="{BB962C8B-B14F-4D97-AF65-F5344CB8AC3E}">
        <p14:creationId xmlns:p14="http://schemas.microsoft.com/office/powerpoint/2010/main" val="1695591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81D5AD-65DE-452B-BAC1-1EC5CEE1B5DF}"/>
              </a:ext>
            </a:extLst>
          </p:cNvPr>
          <p:cNvSpPr>
            <a:spLocks noGrp="1"/>
          </p:cNvSpPr>
          <p:nvPr>
            <p:ph idx="1"/>
          </p:nvPr>
        </p:nvSpPr>
        <p:spPr/>
        <p:txBody>
          <a:bodyPr>
            <a:normAutofit/>
          </a:bodyPr>
          <a:lstStyle/>
          <a:p>
            <a:pPr lvl="1"/>
            <a:r>
              <a:rPr lang="en-US" sz="1800" dirty="0">
                <a:solidFill>
                  <a:schemeClr val="tx1"/>
                </a:solidFill>
                <a:ea typeface="Nirmala UI Semilight" panose="020B0402040204020203" pitchFamily="34" charset="0"/>
                <a:cs typeface="Nirmala UI Semilight" panose="020B0402040204020203" pitchFamily="34" charset="0"/>
              </a:rPr>
              <a:t>Florida’s academic content standards establish high expectations for all students.</a:t>
            </a:r>
          </a:p>
          <a:p>
            <a:pPr lvl="1"/>
            <a:endParaRPr lang="en-US" sz="1800" dirty="0">
              <a:solidFill>
                <a:schemeClr val="tx1"/>
              </a:solidFill>
            </a:endParaRPr>
          </a:p>
          <a:p>
            <a:pPr lvl="1"/>
            <a:r>
              <a:rPr lang="en-US" sz="1800" dirty="0">
                <a:solidFill>
                  <a:schemeClr val="tx1"/>
                </a:solidFill>
              </a:rPr>
              <a:t>Florida Standards identify what your child needs to know and be able to do in all content areas. You may read more information by visiting </a:t>
            </a:r>
            <a:r>
              <a:rPr lang="en-US" sz="1800" dirty="0">
                <a:solidFill>
                  <a:srgbClr val="0070C0"/>
                </a:solidFill>
              </a:rPr>
              <a:t>fldoe.org/academic/standards/.</a:t>
            </a:r>
          </a:p>
          <a:p>
            <a:pPr lvl="1"/>
            <a:endParaRPr lang="en-US" sz="1800" dirty="0">
              <a:solidFill>
                <a:schemeClr val="tx1"/>
              </a:solidFill>
            </a:endParaRPr>
          </a:p>
          <a:p>
            <a:pPr lvl="1"/>
            <a:r>
              <a:rPr lang="en-US" sz="1800" dirty="0">
                <a:solidFill>
                  <a:schemeClr val="tx1"/>
                </a:solidFill>
                <a:ea typeface="Nirmala UI Semilight" panose="020B0402040204020203" pitchFamily="34" charset="0"/>
                <a:cs typeface="Nirmala UI Semilight" panose="020B0402040204020203" pitchFamily="34" charset="0"/>
              </a:rPr>
              <a:t>Also, your child’s teacher will be able to explain the standards for your child’s grade level.</a:t>
            </a:r>
          </a:p>
          <a:p>
            <a:pPr marL="301943" lvl="1" indent="0">
              <a:buNone/>
            </a:pPr>
            <a:endParaRPr lang="en-US" dirty="0">
              <a:solidFill>
                <a:schemeClr val="tx1"/>
              </a:solidFill>
            </a:endParaRPr>
          </a:p>
          <a:p>
            <a:pPr lvl="1"/>
            <a:endParaRPr lang="en-US" altLang="en-US"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3" name="Title 2">
            <a:extLst>
              <a:ext uri="{FF2B5EF4-FFF2-40B4-BE49-F238E27FC236}">
                <a16:creationId xmlns:a16="http://schemas.microsoft.com/office/drawing/2014/main" id="{C964CCD3-204D-46F1-9C86-09158526D4D4}"/>
              </a:ext>
            </a:extLst>
          </p:cNvPr>
          <p:cNvSpPr>
            <a:spLocks noGrp="1"/>
          </p:cNvSpPr>
          <p:nvPr>
            <p:ph type="title"/>
          </p:nvPr>
        </p:nvSpPr>
        <p:spPr/>
        <p:txBody>
          <a:bodyPr/>
          <a:lstStyle/>
          <a:p>
            <a:r>
              <a:rPr lang="en-US" dirty="0"/>
              <a:t>Florida Standards</a:t>
            </a:r>
          </a:p>
        </p:txBody>
      </p:sp>
      <p:pic>
        <p:nvPicPr>
          <p:cNvPr id="1026" name="Picture 2" descr="FL DOE Logo">
            <a:extLst>
              <a:ext uri="{FF2B5EF4-FFF2-40B4-BE49-F238E27FC236}">
                <a16:creationId xmlns:a16="http://schemas.microsoft.com/office/drawing/2014/main" id="{C2885CE3-6BD7-4D07-B2AB-B9EFA43AE70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5010" y="5662971"/>
            <a:ext cx="3238750" cy="926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8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63A2DF-49EA-4CB7-BD3E-065808202497}"/>
              </a:ext>
            </a:extLst>
          </p:cNvPr>
          <p:cNvSpPr>
            <a:spLocks noGrp="1"/>
          </p:cNvSpPr>
          <p:nvPr>
            <p:ph idx="1"/>
          </p:nvPr>
        </p:nvSpPr>
        <p:spPr>
          <a:xfrm>
            <a:off x="867833" y="2659425"/>
            <a:ext cx="7408333" cy="3450696"/>
          </a:xfrm>
        </p:spPr>
        <p:txBody>
          <a:bodyPr>
            <a:normAutofit lnSpcReduction="10000"/>
          </a:bodyPr>
          <a:lstStyle/>
          <a:p>
            <a:pPr marL="0" indent="0">
              <a:buNone/>
            </a:pPr>
            <a:r>
              <a:rPr lang="en-US" altLang="en-US" dirty="0">
                <a:solidFill>
                  <a:schemeClr val="tx1"/>
                </a:solidFill>
              </a:rPr>
              <a:t>Florida’s Standards form the framework of everything taught at school. </a:t>
            </a:r>
          </a:p>
          <a:p>
            <a:pPr marL="0" indent="0">
              <a:buNone/>
            </a:pPr>
            <a:endParaRPr lang="en-US" altLang="en-US" dirty="0">
              <a:solidFill>
                <a:schemeClr val="tx1"/>
              </a:solidFill>
            </a:endParaRPr>
          </a:p>
          <a:p>
            <a:pPr marL="0" indent="0">
              <a:buNone/>
            </a:pPr>
            <a:r>
              <a:rPr lang="en-US" altLang="en-US" dirty="0">
                <a:solidFill>
                  <a:schemeClr val="tx1"/>
                </a:solidFill>
              </a:rPr>
              <a:t>Curriculum: Pre-K, K-2</a:t>
            </a:r>
            <a:r>
              <a:rPr lang="en-US" altLang="en-US" baseline="30000" dirty="0">
                <a:solidFill>
                  <a:schemeClr val="tx1"/>
                </a:solidFill>
              </a:rPr>
              <a:t>nd</a:t>
            </a:r>
            <a:r>
              <a:rPr lang="en-US" altLang="en-US" dirty="0">
                <a:solidFill>
                  <a:schemeClr val="tx1"/>
                </a:solidFill>
              </a:rPr>
              <a:t> and 3</a:t>
            </a:r>
            <a:r>
              <a:rPr lang="en-US" altLang="en-US" baseline="30000" dirty="0">
                <a:solidFill>
                  <a:schemeClr val="tx1"/>
                </a:solidFill>
              </a:rPr>
              <a:t>rd</a:t>
            </a:r>
            <a:r>
              <a:rPr lang="en-US" altLang="en-US" dirty="0">
                <a:solidFill>
                  <a:schemeClr val="tx1"/>
                </a:solidFill>
              </a:rPr>
              <a:t>-5</a:t>
            </a:r>
            <a:r>
              <a:rPr lang="en-US" altLang="en-US" baseline="30000" dirty="0">
                <a:solidFill>
                  <a:schemeClr val="tx1"/>
                </a:solidFill>
              </a:rPr>
              <a:t>th</a:t>
            </a:r>
            <a:r>
              <a:rPr lang="en-US" altLang="en-US" dirty="0">
                <a:solidFill>
                  <a:schemeClr val="tx1"/>
                </a:solidFill>
              </a:rPr>
              <a:t> </a:t>
            </a:r>
            <a:endParaRPr lang="en-US" altLang="en-US" dirty="0">
              <a:solidFill>
                <a:srgbClr val="FF0000"/>
              </a:solidFill>
            </a:endParaRPr>
          </a:p>
          <a:p>
            <a:pPr marL="0" indent="0">
              <a:buNone/>
            </a:pPr>
            <a:endParaRPr lang="en-US" altLang="en-US" dirty="0">
              <a:solidFill>
                <a:schemeClr val="tx1"/>
              </a:solidFill>
            </a:endParaRPr>
          </a:p>
          <a:p>
            <a:pPr lvl="1"/>
            <a:r>
              <a:rPr lang="en-US" altLang="en-US" dirty="0">
                <a:solidFill>
                  <a:schemeClr val="tx1"/>
                </a:solidFill>
              </a:rPr>
              <a:t>Reading</a:t>
            </a:r>
          </a:p>
          <a:p>
            <a:pPr lvl="1"/>
            <a:r>
              <a:rPr lang="en-US" altLang="en-US" dirty="0">
                <a:solidFill>
                  <a:schemeClr val="tx1"/>
                </a:solidFill>
              </a:rPr>
              <a:t>Mathematics</a:t>
            </a:r>
          </a:p>
          <a:p>
            <a:pPr lvl="1"/>
            <a:r>
              <a:rPr lang="en-US" altLang="en-US" dirty="0">
                <a:solidFill>
                  <a:schemeClr val="tx1"/>
                </a:solidFill>
              </a:rPr>
              <a:t>Writing</a:t>
            </a:r>
          </a:p>
          <a:p>
            <a:pPr lvl="1"/>
            <a:r>
              <a:rPr lang="en-US" altLang="en-US" dirty="0">
                <a:solidFill>
                  <a:schemeClr val="tx1"/>
                </a:solidFill>
              </a:rPr>
              <a:t>Science</a:t>
            </a:r>
            <a:endParaRPr lang="en-US" dirty="0">
              <a:solidFill>
                <a:schemeClr val="tx1"/>
              </a:solidFill>
            </a:endParaRPr>
          </a:p>
          <a:p>
            <a:pPr marL="0" indent="0">
              <a:buNone/>
            </a:pPr>
            <a:endParaRPr lang="en-US" dirty="0"/>
          </a:p>
          <a:p>
            <a:endParaRPr lang="en-US" dirty="0"/>
          </a:p>
        </p:txBody>
      </p:sp>
      <p:sp>
        <p:nvSpPr>
          <p:cNvPr id="3" name="Title 2">
            <a:extLst>
              <a:ext uri="{FF2B5EF4-FFF2-40B4-BE49-F238E27FC236}">
                <a16:creationId xmlns:a16="http://schemas.microsoft.com/office/drawing/2014/main" id="{DEB8B949-4606-4387-A088-DC4201E9B5AA}"/>
              </a:ext>
            </a:extLst>
          </p:cNvPr>
          <p:cNvSpPr>
            <a:spLocks noGrp="1"/>
          </p:cNvSpPr>
          <p:nvPr>
            <p:ph type="title"/>
          </p:nvPr>
        </p:nvSpPr>
        <p:spPr/>
        <p:txBody>
          <a:bodyPr/>
          <a:lstStyle/>
          <a:p>
            <a:r>
              <a:rPr lang="en-US" dirty="0"/>
              <a:t>School’s Curriculum</a:t>
            </a:r>
          </a:p>
        </p:txBody>
      </p:sp>
      <p:pic>
        <p:nvPicPr>
          <p:cNvPr id="5" name="Graphic 4" descr="Books">
            <a:extLst>
              <a:ext uri="{FF2B5EF4-FFF2-40B4-BE49-F238E27FC236}">
                <a16:creationId xmlns:a16="http://schemas.microsoft.com/office/drawing/2014/main" id="{A7283576-5785-4367-A7F5-93BF063F22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2632" y="573505"/>
            <a:ext cx="914400" cy="914400"/>
          </a:xfrm>
          <a:prstGeom prst="rect">
            <a:avLst/>
          </a:prstGeom>
        </p:spPr>
      </p:pic>
    </p:spTree>
    <p:extLst>
      <p:ext uri="{BB962C8B-B14F-4D97-AF65-F5344CB8AC3E}">
        <p14:creationId xmlns:p14="http://schemas.microsoft.com/office/powerpoint/2010/main" val="56742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63A2DF-49EA-4CB7-BD3E-065808202497}"/>
              </a:ext>
            </a:extLst>
          </p:cNvPr>
          <p:cNvSpPr>
            <a:spLocks noGrp="1"/>
          </p:cNvSpPr>
          <p:nvPr>
            <p:ph idx="1"/>
          </p:nvPr>
        </p:nvSpPr>
        <p:spPr>
          <a:xfrm>
            <a:off x="867833" y="2659425"/>
            <a:ext cx="7408333" cy="3450696"/>
          </a:xfrm>
        </p:spPr>
        <p:txBody>
          <a:bodyPr>
            <a:normAutofit/>
          </a:bodyPr>
          <a:lstStyle/>
          <a:p>
            <a:pPr marL="0" indent="0">
              <a:buNone/>
            </a:pPr>
            <a:r>
              <a:rPr lang="en-US" altLang="en-US" dirty="0">
                <a:solidFill>
                  <a:schemeClr val="tx1"/>
                </a:solidFill>
              </a:rPr>
              <a:t>Kings Highway Elementary Magnet Curriculum</a:t>
            </a:r>
          </a:p>
          <a:p>
            <a:pPr>
              <a:buFont typeface="Arial" panose="020B0604020202020204" pitchFamily="34" charset="0"/>
              <a:buChar char="•"/>
            </a:pPr>
            <a:r>
              <a:rPr lang="en-US" dirty="0">
                <a:solidFill>
                  <a:schemeClr val="tx1"/>
                </a:solidFill>
              </a:rPr>
              <a:t>Maker Space </a:t>
            </a:r>
          </a:p>
          <a:p>
            <a:pPr>
              <a:buFont typeface="Arial" panose="020B0604020202020204" pitchFamily="34" charset="0"/>
              <a:buChar char="•"/>
            </a:pPr>
            <a:r>
              <a:rPr lang="en-US" dirty="0">
                <a:solidFill>
                  <a:schemeClr val="tx1"/>
                </a:solidFill>
              </a:rPr>
              <a:t>Grade Level STEM Challenges aligned with Math and Science Standards</a:t>
            </a:r>
          </a:p>
          <a:p>
            <a:pPr>
              <a:buFont typeface="Arial" panose="020B0604020202020204" pitchFamily="34" charset="0"/>
              <a:buChar char="•"/>
            </a:pPr>
            <a:r>
              <a:rPr lang="en-US" dirty="0">
                <a:solidFill>
                  <a:schemeClr val="tx1"/>
                </a:solidFill>
              </a:rPr>
              <a:t>STEAM Reflection via Flip Grid or paper pencil</a:t>
            </a:r>
          </a:p>
          <a:p>
            <a:pPr>
              <a:buFont typeface="Arial" panose="020B0604020202020204" pitchFamily="34" charset="0"/>
              <a:buChar char="•"/>
            </a:pPr>
            <a:endParaRPr lang="en-US" dirty="0">
              <a:solidFill>
                <a:schemeClr val="tx1"/>
              </a:solidFill>
            </a:endParaRPr>
          </a:p>
          <a:p>
            <a:pPr marL="0" indent="0">
              <a:buNone/>
            </a:pPr>
            <a:endParaRPr lang="en-US" dirty="0"/>
          </a:p>
          <a:p>
            <a:endParaRPr lang="en-US" dirty="0"/>
          </a:p>
        </p:txBody>
      </p:sp>
      <p:sp>
        <p:nvSpPr>
          <p:cNvPr id="3" name="Title 2">
            <a:extLst>
              <a:ext uri="{FF2B5EF4-FFF2-40B4-BE49-F238E27FC236}">
                <a16:creationId xmlns:a16="http://schemas.microsoft.com/office/drawing/2014/main" id="{DEB8B949-4606-4387-A088-DC4201E9B5AA}"/>
              </a:ext>
            </a:extLst>
          </p:cNvPr>
          <p:cNvSpPr>
            <a:spLocks noGrp="1"/>
          </p:cNvSpPr>
          <p:nvPr>
            <p:ph type="title"/>
          </p:nvPr>
        </p:nvSpPr>
        <p:spPr/>
        <p:txBody>
          <a:bodyPr>
            <a:normAutofit/>
          </a:bodyPr>
          <a:lstStyle/>
          <a:p>
            <a:r>
              <a:rPr lang="en-US" sz="3200" dirty="0"/>
              <a:t>School’s Curriculum Continued</a:t>
            </a:r>
          </a:p>
        </p:txBody>
      </p:sp>
      <p:pic>
        <p:nvPicPr>
          <p:cNvPr id="5" name="Graphic 4" descr="Books">
            <a:extLst>
              <a:ext uri="{FF2B5EF4-FFF2-40B4-BE49-F238E27FC236}">
                <a16:creationId xmlns:a16="http://schemas.microsoft.com/office/drawing/2014/main" id="{A7283576-5785-4367-A7F5-93BF063F22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2632" y="573505"/>
            <a:ext cx="914400" cy="914400"/>
          </a:xfrm>
          <a:prstGeom prst="rect">
            <a:avLst/>
          </a:prstGeom>
        </p:spPr>
      </p:pic>
    </p:spTree>
    <p:extLst>
      <p:ext uri="{BB962C8B-B14F-4D97-AF65-F5344CB8AC3E}">
        <p14:creationId xmlns:p14="http://schemas.microsoft.com/office/powerpoint/2010/main" val="4087526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D1C9FE-2E7C-4901-A8EE-8F66BEC2D492}"/>
              </a:ext>
            </a:extLst>
          </p:cNvPr>
          <p:cNvSpPr>
            <a:spLocks noGrp="1"/>
          </p:cNvSpPr>
          <p:nvPr>
            <p:ph idx="1"/>
          </p:nvPr>
        </p:nvSpPr>
        <p:spPr/>
        <p:txBody>
          <a:bodyPr/>
          <a:lstStyle/>
          <a:p>
            <a:r>
              <a:rPr lang="en-US" dirty="0">
                <a:solidFill>
                  <a:schemeClr val="tx1"/>
                </a:solidFill>
              </a:rPr>
              <a:t>Fall Assessment- </a:t>
            </a:r>
          </a:p>
          <a:p>
            <a:pPr marL="0" indent="0">
              <a:buNone/>
            </a:pPr>
            <a:r>
              <a:rPr lang="en-US" dirty="0">
                <a:solidFill>
                  <a:schemeClr val="tx1"/>
                </a:solidFill>
              </a:rPr>
              <a:t>	</a:t>
            </a:r>
            <a:r>
              <a:rPr lang="en-US" sz="1800" dirty="0">
                <a:solidFill>
                  <a:schemeClr val="tx1"/>
                </a:solidFill>
              </a:rPr>
              <a:t>FLKRS (Florida Kindergarten Readiness Assessment)</a:t>
            </a:r>
          </a:p>
          <a:p>
            <a:pPr marL="0" indent="0">
              <a:buNone/>
            </a:pPr>
            <a:endParaRPr lang="en-US" sz="1800" dirty="0">
              <a:solidFill>
                <a:schemeClr val="tx1"/>
              </a:solidFill>
            </a:endParaRPr>
          </a:p>
          <a:p>
            <a:r>
              <a:rPr lang="en-US" dirty="0">
                <a:solidFill>
                  <a:schemeClr val="tx1"/>
                </a:solidFill>
              </a:rPr>
              <a:t>Spring Assessments- </a:t>
            </a:r>
          </a:p>
          <a:p>
            <a:pPr marL="0" indent="0">
              <a:buNone/>
            </a:pPr>
            <a:r>
              <a:rPr lang="en-US" dirty="0">
                <a:solidFill>
                  <a:schemeClr val="tx1"/>
                </a:solidFill>
              </a:rPr>
              <a:t>	</a:t>
            </a:r>
            <a:r>
              <a:rPr lang="en-US" sz="1800" dirty="0">
                <a:solidFill>
                  <a:schemeClr val="tx1"/>
                </a:solidFill>
              </a:rPr>
              <a:t>ELA Gr 3-10</a:t>
            </a:r>
          </a:p>
          <a:p>
            <a:pPr marL="0" indent="0">
              <a:buNone/>
            </a:pPr>
            <a:r>
              <a:rPr lang="en-US" sz="1800" dirty="0">
                <a:solidFill>
                  <a:schemeClr val="tx1"/>
                </a:solidFill>
              </a:rPr>
              <a:t>	Math Gr 3-8</a:t>
            </a:r>
          </a:p>
          <a:p>
            <a:pPr marL="0" indent="0">
              <a:buNone/>
            </a:pPr>
            <a:r>
              <a:rPr lang="en-US" sz="1800" dirty="0">
                <a:solidFill>
                  <a:schemeClr val="tx1"/>
                </a:solidFill>
              </a:rPr>
              <a:t>	Science Grs 5 and 8</a:t>
            </a:r>
          </a:p>
        </p:txBody>
      </p:sp>
      <p:sp>
        <p:nvSpPr>
          <p:cNvPr id="3" name="Title 2">
            <a:extLst>
              <a:ext uri="{FF2B5EF4-FFF2-40B4-BE49-F238E27FC236}">
                <a16:creationId xmlns:a16="http://schemas.microsoft.com/office/drawing/2014/main" id="{714782BC-D5D8-4A05-B9F3-C0D05A62501C}"/>
              </a:ext>
            </a:extLst>
          </p:cNvPr>
          <p:cNvSpPr>
            <a:spLocks noGrp="1"/>
          </p:cNvSpPr>
          <p:nvPr>
            <p:ph type="title"/>
          </p:nvPr>
        </p:nvSpPr>
        <p:spPr/>
        <p:txBody>
          <a:bodyPr>
            <a:normAutofit fontScale="90000"/>
          </a:bodyPr>
          <a:lstStyle/>
          <a:p>
            <a:r>
              <a:rPr lang="en-US" altLang="en-US" dirty="0"/>
              <a:t>Florida Standards Assessment</a:t>
            </a:r>
            <a:br>
              <a:rPr lang="en-US" altLang="en-US" dirty="0"/>
            </a:br>
            <a:r>
              <a:rPr lang="en-US" altLang="en-US" dirty="0"/>
              <a:t>(FSA)</a:t>
            </a:r>
            <a:endParaRPr lang="en-US" dirty="0"/>
          </a:p>
        </p:txBody>
      </p:sp>
    </p:spTree>
    <p:extLst>
      <p:ext uri="{BB962C8B-B14F-4D97-AF65-F5344CB8AC3E}">
        <p14:creationId xmlns:p14="http://schemas.microsoft.com/office/powerpoint/2010/main" val="1891713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4B2D77-0464-47DB-A083-589E192D2BEB}"/>
              </a:ext>
            </a:extLst>
          </p:cNvPr>
          <p:cNvSpPr>
            <a:spLocks noGrp="1"/>
          </p:cNvSpPr>
          <p:nvPr>
            <p:ph idx="1"/>
          </p:nvPr>
        </p:nvSpPr>
        <p:spPr>
          <a:xfrm>
            <a:off x="807898" y="3000766"/>
            <a:ext cx="7408333" cy="2947291"/>
          </a:xfrm>
        </p:spPr>
        <p:txBody>
          <a:bodyPr>
            <a:normAutofit/>
          </a:bodyPr>
          <a:lstStyle/>
          <a:p>
            <a:pPr marL="0" indent="0">
              <a:buNone/>
            </a:pPr>
            <a:endPar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alt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Florida Benchmark For Excellent Student Thinking Standards (B.E.S.T)</a:t>
            </a: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 You may read more information by visiting</a:t>
            </a:r>
            <a:r>
              <a:rPr lang="en-US"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US" dirty="0">
                <a:hlinkClick r:id="rId3"/>
              </a:rPr>
              <a:t>http://www.fldoe.org/standardsreview/</a:t>
            </a:r>
            <a:endParaRPr lang="en-US" dirty="0"/>
          </a:p>
          <a:p>
            <a:endParaRPr lang="en-US" dirty="0"/>
          </a:p>
          <a:p>
            <a:endParaRPr lang="en-US" dirty="0"/>
          </a:p>
        </p:txBody>
      </p:sp>
      <p:sp>
        <p:nvSpPr>
          <p:cNvPr id="3" name="Title 2">
            <a:extLst>
              <a:ext uri="{FF2B5EF4-FFF2-40B4-BE49-F238E27FC236}">
                <a16:creationId xmlns:a16="http://schemas.microsoft.com/office/drawing/2014/main" id="{DFEFD7C6-C595-4260-B5E5-17334A7999CB}"/>
              </a:ext>
            </a:extLst>
          </p:cNvPr>
          <p:cNvSpPr>
            <a:spLocks noGrp="1"/>
          </p:cNvSpPr>
          <p:nvPr>
            <p:ph type="title"/>
          </p:nvPr>
        </p:nvSpPr>
        <p:spPr/>
        <p:txBody>
          <a:bodyPr/>
          <a:lstStyle/>
          <a:p>
            <a:endParaRPr lang="en-US" dirty="0"/>
          </a:p>
        </p:txBody>
      </p:sp>
      <p:pic>
        <p:nvPicPr>
          <p:cNvPr id="2050" name="Picture 2" descr="http://www.fldoe.org/core/fileparse.php/18736/urlt/Standards.jpg">
            <a:extLst>
              <a:ext uri="{FF2B5EF4-FFF2-40B4-BE49-F238E27FC236}">
                <a16:creationId xmlns:a16="http://schemas.microsoft.com/office/drawing/2014/main" id="{EB55C467-0B4F-4941-B015-1327F711957E}"/>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9144000" cy="22462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A760F21-CCCD-46F5-8652-0D0BB41923E7}"/>
              </a:ext>
            </a:extLst>
          </p:cNvPr>
          <p:cNvPicPr>
            <a:picLocks noChangeAspect="1"/>
          </p:cNvPicPr>
          <p:nvPr/>
        </p:nvPicPr>
        <p:blipFill>
          <a:blip r:embed="rId5" cstate="email">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20541189">
            <a:off x="412270" y="962913"/>
            <a:ext cx="2909471" cy="1512113"/>
          </a:xfrm>
          <a:prstGeom prst="rect">
            <a:avLst/>
          </a:prstGeom>
        </p:spPr>
      </p:pic>
    </p:spTree>
    <p:extLst>
      <p:ext uri="{BB962C8B-B14F-4D97-AF65-F5344CB8AC3E}">
        <p14:creationId xmlns:p14="http://schemas.microsoft.com/office/powerpoint/2010/main" val="1436533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182C7-75D2-4AE2-8A90-40A12D5F6B5F}"/>
              </a:ext>
            </a:extLst>
          </p:cNvPr>
          <p:cNvSpPr>
            <a:spLocks noGrp="1"/>
          </p:cNvSpPr>
          <p:nvPr>
            <p:ph type="title"/>
          </p:nvPr>
        </p:nvSpPr>
        <p:spPr/>
        <p:txBody>
          <a:bodyPr>
            <a:normAutofit fontScale="90000"/>
          </a:bodyPr>
          <a:lstStyle/>
          <a:p>
            <a:r>
              <a:rPr lang="en-US" altLang="en-US" dirty="0"/>
              <a:t>  We need your help!</a:t>
            </a:r>
            <a:br>
              <a:rPr lang="en-US" altLang="en-US" dirty="0"/>
            </a:br>
            <a:r>
              <a:rPr lang="en-US" altLang="en-US" dirty="0"/>
              <a:t>  Active Parent Involvement</a:t>
            </a:r>
            <a:endParaRPr lang="en-US" dirty="0"/>
          </a:p>
        </p:txBody>
      </p:sp>
      <p:sp>
        <p:nvSpPr>
          <p:cNvPr id="3" name="Content Placeholder 2">
            <a:extLst>
              <a:ext uri="{FF2B5EF4-FFF2-40B4-BE49-F238E27FC236}">
                <a16:creationId xmlns:a16="http://schemas.microsoft.com/office/drawing/2014/main" id="{948B8720-2C7B-4748-9684-071C344CDECB}"/>
              </a:ext>
            </a:extLst>
          </p:cNvPr>
          <p:cNvSpPr>
            <a:spLocks noGrp="1"/>
          </p:cNvSpPr>
          <p:nvPr>
            <p:ph sz="quarter" idx="13"/>
          </p:nvPr>
        </p:nvSpPr>
        <p:spPr/>
        <p:txBody>
          <a:bodyPr>
            <a:normAutofit/>
          </a:bodyPr>
          <a:lstStyle/>
          <a:p>
            <a:pPr>
              <a:lnSpc>
                <a:spcPct val="90000"/>
              </a:lnSpc>
            </a:pPr>
            <a:r>
              <a:rPr lang="en-US" alt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Share a love of learning</a:t>
            </a:r>
          </a:p>
          <a:p>
            <a:pPr>
              <a:lnSpc>
                <a:spcPct val="90000"/>
              </a:lnSpc>
            </a:pPr>
            <a:r>
              <a:rPr lang="en-US" alt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Read to and with your child</a:t>
            </a:r>
          </a:p>
          <a:p>
            <a:pPr>
              <a:lnSpc>
                <a:spcPct val="90000"/>
              </a:lnSpc>
            </a:pPr>
            <a:r>
              <a:rPr lang="en-US" alt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Review the Compact throughout the year</a:t>
            </a:r>
          </a:p>
          <a:p>
            <a:pPr>
              <a:lnSpc>
                <a:spcPct val="90000"/>
              </a:lnSpc>
            </a:pPr>
            <a:r>
              <a:rPr lang="en-US" alt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Keep Portal info up to date</a:t>
            </a:r>
          </a:p>
          <a:p>
            <a:pPr>
              <a:lnSpc>
                <a:spcPct val="90000"/>
              </a:lnSpc>
            </a:pPr>
            <a:r>
              <a:rPr lang="en-US" alt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Volunteer</a:t>
            </a:r>
          </a:p>
          <a:p>
            <a:pPr>
              <a:lnSpc>
                <a:spcPct val="90000"/>
              </a:lnSpc>
            </a:pPr>
            <a:r>
              <a:rPr lang="en-US" alt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Participate in giving your input for our SIP, PFEP, and budget</a:t>
            </a:r>
          </a:p>
          <a:p>
            <a:endParaRPr lang="en-US" dirty="0"/>
          </a:p>
        </p:txBody>
      </p:sp>
      <p:sp>
        <p:nvSpPr>
          <p:cNvPr id="4" name="Content Placeholder 3">
            <a:extLst>
              <a:ext uri="{FF2B5EF4-FFF2-40B4-BE49-F238E27FC236}">
                <a16:creationId xmlns:a16="http://schemas.microsoft.com/office/drawing/2014/main" id="{F638293F-6C66-4A73-A4D4-EF076B829E15}"/>
              </a:ext>
            </a:extLst>
          </p:cNvPr>
          <p:cNvSpPr>
            <a:spLocks noGrp="1"/>
          </p:cNvSpPr>
          <p:nvPr>
            <p:ph sz="quarter" idx="14"/>
          </p:nvPr>
        </p:nvSpPr>
        <p:spPr/>
        <p:txBody>
          <a:bodyPr>
            <a:normAutofit/>
          </a:bodyPr>
          <a:lstStyle/>
          <a:p>
            <a:pPr>
              <a:lnSpc>
                <a:spcPct val="90000"/>
              </a:lnSpc>
              <a:defRPr/>
            </a:pPr>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Show interest in your child’s school day</a:t>
            </a:r>
          </a:p>
          <a:p>
            <a:pPr>
              <a:lnSpc>
                <a:spcPct val="90000"/>
              </a:lnSpc>
              <a:defRPr/>
            </a:pPr>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Ask her/him questions</a:t>
            </a:r>
          </a:p>
          <a:p>
            <a:pPr>
              <a:lnSpc>
                <a:spcPct val="90000"/>
              </a:lnSpc>
              <a:defRPr/>
            </a:pPr>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Check homework</a:t>
            </a:r>
          </a:p>
          <a:p>
            <a:pPr>
              <a:lnSpc>
                <a:spcPct val="90000"/>
              </a:lnSpc>
              <a:defRPr/>
            </a:pPr>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Praise their efforts </a:t>
            </a:r>
          </a:p>
          <a:p>
            <a:pPr>
              <a:lnSpc>
                <a:spcPct val="90000"/>
              </a:lnSpc>
              <a:defRPr/>
            </a:pPr>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Encourage good study habits </a:t>
            </a:r>
          </a:p>
          <a:p>
            <a:pPr>
              <a:lnSpc>
                <a:spcPct val="90000"/>
              </a:lnSpc>
              <a:defRPr/>
            </a:pPr>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Communicate with the   teachers and other staff</a:t>
            </a:r>
          </a:p>
          <a:p>
            <a:pPr>
              <a:lnSpc>
                <a:spcPct val="90000"/>
              </a:lnSpc>
              <a:defRPr/>
            </a:pPr>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Virtually or in-person attend events</a:t>
            </a:r>
          </a:p>
          <a:p>
            <a:endParaRPr lang="en-US" dirty="0"/>
          </a:p>
        </p:txBody>
      </p:sp>
      <p:pic>
        <p:nvPicPr>
          <p:cNvPr id="6" name="Graphic 5" descr="Family with two children">
            <a:extLst>
              <a:ext uri="{FF2B5EF4-FFF2-40B4-BE49-F238E27FC236}">
                <a16:creationId xmlns:a16="http://schemas.microsoft.com/office/drawing/2014/main" id="{0D1D94D2-86A7-4979-B4D0-AD62796BC4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6655" y="507492"/>
            <a:ext cx="914400" cy="914400"/>
          </a:xfrm>
          <a:prstGeom prst="rect">
            <a:avLst/>
          </a:prstGeom>
        </p:spPr>
      </p:pic>
    </p:spTree>
    <p:extLst>
      <p:ext uri="{BB962C8B-B14F-4D97-AF65-F5344CB8AC3E}">
        <p14:creationId xmlns:p14="http://schemas.microsoft.com/office/powerpoint/2010/main" val="2316978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FCEE7-CA97-4222-A970-7F620AB0F4CA}"/>
              </a:ext>
            </a:extLst>
          </p:cNvPr>
          <p:cNvSpPr>
            <a:spLocks noGrp="1"/>
          </p:cNvSpPr>
          <p:nvPr>
            <p:ph type="title"/>
          </p:nvPr>
        </p:nvSpPr>
        <p:spPr/>
        <p:txBody>
          <a:bodyPr/>
          <a:lstStyle/>
          <a:p>
            <a:r>
              <a:rPr lang="en-US" dirty="0"/>
              <a:t>Additional Resources</a:t>
            </a:r>
          </a:p>
        </p:txBody>
      </p:sp>
      <p:pic>
        <p:nvPicPr>
          <p:cNvPr id="2050" name="Picture 2" descr="Get Engaged logo ">
            <a:extLst>
              <a:ext uri="{FF2B5EF4-FFF2-40B4-BE49-F238E27FC236}">
                <a16:creationId xmlns:a16="http://schemas.microsoft.com/office/drawing/2014/main" id="{2EF341C3-21FF-4C8D-8692-DBC8EA4B77F2}"/>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83637" y="5038457"/>
            <a:ext cx="2934406" cy="159631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FF223425-A455-4411-A50A-36506BD81B6B}"/>
              </a:ext>
            </a:extLst>
          </p:cNvPr>
          <p:cNvSpPr txBox="1"/>
          <p:nvPr/>
        </p:nvSpPr>
        <p:spPr>
          <a:xfrm>
            <a:off x="735174" y="2223386"/>
            <a:ext cx="4628147" cy="4462760"/>
          </a:xfrm>
          <a:prstGeom prst="rect">
            <a:avLst/>
          </a:prstGeom>
          <a:noFill/>
        </p:spPr>
        <p:txBody>
          <a:bodyPr wrap="square" rtlCol="0">
            <a:spAutoFit/>
          </a:bodyPr>
          <a:lstStyle/>
          <a:p>
            <a:r>
              <a:rPr lang="en-US" sz="1400" b="1" dirty="0">
                <a:solidFill>
                  <a:srgbClr val="032B5B"/>
                </a:solidFill>
                <a:latin typeface="Open Sans Condensed"/>
              </a:rPr>
              <a:t>Title I Parent &amp; Family Coordinator – Amy Brown</a:t>
            </a:r>
          </a:p>
          <a:p>
            <a:r>
              <a:rPr lang="en-US" sz="1400" dirty="0">
                <a:solidFill>
                  <a:srgbClr val="032B5B"/>
                </a:solidFill>
                <a:latin typeface="Open Sans Condensed"/>
                <a:hlinkClick r:id="rId3"/>
              </a:rPr>
              <a:t>dodgeam@pcsb.org</a:t>
            </a:r>
            <a:endParaRPr lang="en-US" sz="1400" dirty="0">
              <a:solidFill>
                <a:srgbClr val="032B5B"/>
              </a:solidFill>
              <a:latin typeface="Open Sans Condensed"/>
            </a:endParaRPr>
          </a:p>
          <a:p>
            <a:endParaRPr lang="en-US" sz="1400" b="1" dirty="0">
              <a:solidFill>
                <a:srgbClr val="032B5B"/>
              </a:solidFill>
              <a:latin typeface="Open Sans Condensed"/>
            </a:endParaRPr>
          </a:p>
          <a:p>
            <a:r>
              <a:rPr lang="en-US" sz="1400" b="1" dirty="0">
                <a:solidFill>
                  <a:srgbClr val="032B5B"/>
                </a:solidFill>
                <a:latin typeface="Open Sans Condensed"/>
              </a:rPr>
              <a:t>Learning at Home Family Resources - </a:t>
            </a:r>
            <a:r>
              <a:rPr lang="en-US" sz="1400" u="sng" dirty="0">
                <a:hlinkClick r:id="rId4"/>
              </a:rPr>
              <a:t>https://www.pcsb.org/Page/32836</a:t>
            </a:r>
            <a:endParaRPr lang="en-US" sz="1400" u="sng" dirty="0"/>
          </a:p>
          <a:p>
            <a:endParaRPr lang="en-US" sz="1400" b="1" dirty="0">
              <a:solidFill>
                <a:srgbClr val="032B5B"/>
              </a:solidFill>
              <a:latin typeface="Open Sans Condensed"/>
            </a:endParaRPr>
          </a:p>
          <a:p>
            <a:r>
              <a:rPr lang="en-US" sz="1400" b="1" dirty="0">
                <a:solidFill>
                  <a:srgbClr val="032B5B"/>
                </a:solidFill>
                <a:latin typeface="Open Sans Condensed"/>
              </a:rPr>
              <a:t>Volunteer in a Pinellas County School - </a:t>
            </a:r>
            <a:r>
              <a:rPr lang="en-US" sz="1400" i="1" dirty="0">
                <a:hlinkClick r:id="rId5"/>
              </a:rPr>
              <a:t>htt</a:t>
            </a:r>
            <a:r>
              <a:rPr lang="en-US" sz="1400" dirty="0">
                <a:hlinkClick r:id="rId5"/>
              </a:rPr>
              <a:t>ps://www.pcsb.org/Page/459</a:t>
            </a:r>
            <a:endParaRPr lang="en-US" sz="1400" dirty="0"/>
          </a:p>
          <a:p>
            <a:endParaRPr lang="en-US" sz="1400" b="1" dirty="0">
              <a:solidFill>
                <a:srgbClr val="032B5B"/>
              </a:solidFill>
              <a:latin typeface="Open Sans Condensed"/>
            </a:endParaRPr>
          </a:p>
          <a:p>
            <a:r>
              <a:rPr lang="en-US" sz="1400" b="1" dirty="0">
                <a:solidFill>
                  <a:srgbClr val="032B5B"/>
                </a:solidFill>
                <a:latin typeface="Open Sans Condensed"/>
              </a:rPr>
              <a:t>Mentoring &amp; Tutoring - This Year it's Virtual -</a:t>
            </a:r>
            <a:r>
              <a:rPr lang="en-US" sz="1400" dirty="0">
                <a:hlinkClick r:id="rId6"/>
              </a:rPr>
              <a:t>https://www.pcsb.org/Page/461</a:t>
            </a:r>
            <a:endParaRPr lang="en-US" sz="1400" dirty="0"/>
          </a:p>
          <a:p>
            <a:r>
              <a:rPr lang="en-US" sz="1400" b="1" dirty="0">
                <a:solidFill>
                  <a:srgbClr val="032B5B"/>
                </a:solidFill>
                <a:latin typeface="Open Sans Condensed"/>
              </a:rPr>
              <a:t> </a:t>
            </a:r>
          </a:p>
          <a:p>
            <a:r>
              <a:rPr lang="en-US" sz="1400" b="1" dirty="0">
                <a:solidFill>
                  <a:srgbClr val="032B5B"/>
                </a:solidFill>
                <a:latin typeface="Open Sans Condensed"/>
              </a:rPr>
              <a:t>Parent Advocacy – </a:t>
            </a:r>
            <a:r>
              <a:rPr lang="en-US" sz="1400" b="1" dirty="0" err="1">
                <a:solidFill>
                  <a:srgbClr val="032B5B"/>
                </a:solidFill>
                <a:latin typeface="Open Sans Condensed"/>
              </a:rPr>
              <a:t>Keosha</a:t>
            </a:r>
            <a:r>
              <a:rPr lang="en-US" sz="1400" b="1" dirty="0">
                <a:solidFill>
                  <a:srgbClr val="032B5B"/>
                </a:solidFill>
                <a:latin typeface="Open Sans Condensed"/>
              </a:rPr>
              <a:t> Simmons </a:t>
            </a:r>
            <a:r>
              <a:rPr lang="en-US" sz="1400" u="sng" dirty="0">
                <a:solidFill>
                  <a:srgbClr val="032B5B"/>
                </a:solidFill>
                <a:latin typeface="Open Sans Condensed"/>
                <a:hlinkClick r:id="rId7"/>
              </a:rPr>
              <a:t>simmonskeo@pcsb.org</a:t>
            </a:r>
            <a:endParaRPr lang="en-US" sz="1400" u="sng" dirty="0">
              <a:solidFill>
                <a:srgbClr val="032B5B"/>
              </a:solidFill>
              <a:latin typeface="Open Sans Condensed"/>
            </a:endParaRPr>
          </a:p>
          <a:p>
            <a:endParaRPr lang="en-US" sz="1400" b="1" dirty="0">
              <a:solidFill>
                <a:srgbClr val="032B5B"/>
              </a:solidFill>
              <a:latin typeface="Open Sans Condensed"/>
            </a:endParaRPr>
          </a:p>
          <a:p>
            <a:r>
              <a:rPr lang="en-US" sz="1400" b="1" dirty="0">
                <a:solidFill>
                  <a:srgbClr val="032B5B"/>
                </a:solidFill>
                <a:latin typeface="Open Sans Condensed"/>
              </a:rPr>
              <a:t>Parent Academy POWER HOURS Webinars </a:t>
            </a:r>
            <a:r>
              <a:rPr lang="en-US" b="1" dirty="0">
                <a:solidFill>
                  <a:srgbClr val="032B5B"/>
                </a:solidFill>
                <a:latin typeface="Open Sans Condensed"/>
              </a:rPr>
              <a:t>- </a:t>
            </a:r>
            <a:r>
              <a:rPr lang="en-US" sz="1400" dirty="0">
                <a:hlinkClick r:id="rId8"/>
              </a:rPr>
              <a:t>https://www.pcsb.org/Page/26534</a:t>
            </a:r>
            <a:endParaRPr lang="en-US" sz="1400" dirty="0"/>
          </a:p>
          <a:p>
            <a:endParaRPr lang="en-US" sz="1400" dirty="0"/>
          </a:p>
          <a:p>
            <a:r>
              <a:rPr lang="en-US" sz="1400" b="1" dirty="0">
                <a:solidFill>
                  <a:srgbClr val="032B5B"/>
                </a:solidFill>
                <a:latin typeface="Open Sans Condensed"/>
              </a:rPr>
              <a:t>Partnerships - </a:t>
            </a:r>
            <a:r>
              <a:rPr lang="en-US" sz="1400" dirty="0">
                <a:hlinkClick r:id="rId9"/>
              </a:rPr>
              <a:t>https://www.pcsb.org/Page/418</a:t>
            </a:r>
            <a:endParaRPr lang="en-US" sz="1400" dirty="0"/>
          </a:p>
          <a:p>
            <a:endParaRPr lang="en-US" sz="1400" b="1" dirty="0">
              <a:solidFill>
                <a:srgbClr val="032B5B"/>
              </a:solidFill>
              <a:latin typeface="Open Sans Condensed"/>
            </a:endParaRPr>
          </a:p>
        </p:txBody>
      </p:sp>
    </p:spTree>
    <p:extLst>
      <p:ext uri="{BB962C8B-B14F-4D97-AF65-F5344CB8AC3E}">
        <p14:creationId xmlns:p14="http://schemas.microsoft.com/office/powerpoint/2010/main" val="4002995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Title I is the largest federal assistance program for our nation’s schools.</a:t>
            </a:r>
          </a:p>
          <a:p>
            <a:endPar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The goal of Title I is a higher quality of education for every child. Its purpose is to address the academic needs of students and to assist them in meeting their state’s academic standards.</a:t>
            </a:r>
          </a:p>
          <a:p>
            <a:endPar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The program serves millions of children in public elementary and secondary schools each year including eligible students in non-public schools.</a:t>
            </a:r>
          </a:p>
          <a:p>
            <a:endParaRPr lang="en-US" dirty="0"/>
          </a:p>
        </p:txBody>
      </p:sp>
      <p:sp>
        <p:nvSpPr>
          <p:cNvPr id="3" name="Title 2"/>
          <p:cNvSpPr>
            <a:spLocks noGrp="1"/>
          </p:cNvSpPr>
          <p:nvPr>
            <p:ph type="title"/>
          </p:nvPr>
        </p:nvSpPr>
        <p:spPr/>
        <p:txBody>
          <a:bodyPr/>
          <a:lstStyle/>
          <a:p>
            <a:r>
              <a:rPr lang="en-US" dirty="0"/>
              <a:t>About Title I</a:t>
            </a:r>
          </a:p>
        </p:txBody>
      </p:sp>
      <p:pic>
        <p:nvPicPr>
          <p:cNvPr id="5" name="Graphic 4" descr="Bank">
            <a:extLst>
              <a:ext uri="{FF2B5EF4-FFF2-40B4-BE49-F238E27FC236}">
                <a16:creationId xmlns:a16="http://schemas.microsoft.com/office/drawing/2014/main" id="{D00A19BB-551F-4CE4-BF47-145CBD97C6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47537" y="507492"/>
            <a:ext cx="914400" cy="914400"/>
          </a:xfrm>
          <a:prstGeom prst="rect">
            <a:avLst/>
          </a:prstGeom>
        </p:spPr>
      </p:pic>
    </p:spTree>
    <p:extLst>
      <p:ext uri="{BB962C8B-B14F-4D97-AF65-F5344CB8AC3E}">
        <p14:creationId xmlns:p14="http://schemas.microsoft.com/office/powerpoint/2010/main" val="1271637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8463" y="1660358"/>
            <a:ext cx="7275096" cy="922421"/>
          </a:xfrm>
        </p:spPr>
        <p:txBody>
          <a:bodyPr/>
          <a:lstStyle/>
          <a:p>
            <a:r>
              <a:rPr lang="en-US" dirty="0"/>
              <a:t>We appreciate your time!</a:t>
            </a:r>
          </a:p>
        </p:txBody>
      </p:sp>
      <p:sp>
        <p:nvSpPr>
          <p:cNvPr id="3" name="Subtitle 2"/>
          <p:cNvSpPr>
            <a:spLocks noGrp="1"/>
          </p:cNvSpPr>
          <p:nvPr>
            <p:ph type="subTitle" idx="1"/>
          </p:nvPr>
        </p:nvSpPr>
        <p:spPr>
          <a:xfrm>
            <a:off x="1371600" y="2743201"/>
            <a:ext cx="6400800" cy="1540042"/>
          </a:xfrm>
        </p:spPr>
        <p:txBody>
          <a:bodyPr>
            <a:normAutofit/>
          </a:bodyPr>
          <a:lstStyle/>
          <a:p>
            <a:r>
              <a:rPr lang="en-US" sz="2800" dirty="0"/>
              <a:t>Please feel free to ask any questions and provide feedback on our Title I Program.</a:t>
            </a:r>
          </a:p>
          <a:p>
            <a:endParaRPr lang="en-US" dirty="0"/>
          </a:p>
        </p:txBody>
      </p:sp>
      <p:pic>
        <p:nvPicPr>
          <p:cNvPr id="6" name="Picture 5" descr="PCS_Primary_Logo copy.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8187" y="5930579"/>
            <a:ext cx="1569723" cy="749810"/>
          </a:xfrm>
          <a:prstGeom prst="rect">
            <a:avLst/>
          </a:prstGeom>
        </p:spPr>
      </p:pic>
      <p:pic>
        <p:nvPicPr>
          <p:cNvPr id="8" name="Graphic 7" descr="Family with two children">
            <a:extLst>
              <a:ext uri="{FF2B5EF4-FFF2-40B4-BE49-F238E27FC236}">
                <a16:creationId xmlns:a16="http://schemas.microsoft.com/office/drawing/2014/main" id="{0F15487F-DCBF-4938-B1DB-B5AE17C363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86463" y="649705"/>
            <a:ext cx="1387641" cy="1187116"/>
          </a:xfrm>
          <a:prstGeom prst="rect">
            <a:avLst/>
          </a:prstGeom>
        </p:spPr>
      </p:pic>
    </p:spTree>
    <p:extLst>
      <p:ext uri="{BB962C8B-B14F-4D97-AF65-F5344CB8AC3E}">
        <p14:creationId xmlns:p14="http://schemas.microsoft.com/office/powerpoint/2010/main" val="970772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Us</a:t>
            </a:r>
          </a:p>
        </p:txBody>
      </p:sp>
      <p:sp>
        <p:nvSpPr>
          <p:cNvPr id="3" name="Content Placeholder 2"/>
          <p:cNvSpPr>
            <a:spLocks noGrp="1"/>
          </p:cNvSpPr>
          <p:nvPr>
            <p:ph sz="quarter" idx="13"/>
          </p:nvPr>
        </p:nvSpPr>
        <p:spPr>
          <a:xfrm>
            <a:off x="193040" y="2845366"/>
            <a:ext cx="4305807" cy="3005159"/>
          </a:xfrm>
        </p:spPr>
        <p:txBody>
          <a:bodyPr>
            <a:normAutofit/>
          </a:bodyPr>
          <a:lstStyle/>
          <a:p>
            <a:pPr marL="0" indent="0" algn="ctr">
              <a:buNone/>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1715 Kings Highway</a:t>
            </a:r>
          </a:p>
          <a:p>
            <a:pPr marL="0" indent="0" algn="ctr">
              <a:buNone/>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Clearwater, FL 33755</a:t>
            </a:r>
          </a:p>
          <a:p>
            <a:pPr marL="0" indent="0" algn="ctr">
              <a:buNone/>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727-223-8949</a:t>
            </a:r>
          </a:p>
          <a:p>
            <a:pPr marL="0" indent="0" algn="ctr">
              <a:buNone/>
            </a:pPr>
            <a:r>
              <a:rPr lang="en-US" dirty="0" err="1">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Garyn</a:t>
            </a:r>
            <a:r>
              <a:rPr lang="en-US">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 Boyd-Principal</a:t>
            </a:r>
            <a:endPar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lgn="ctr">
              <a:buNone/>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hlinkClick r:id="rId3"/>
              </a:rPr>
              <a:t>boydga@pcsb.org</a:t>
            </a:r>
            <a:endPar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lgn="ctr">
              <a:buNone/>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hlinkClick r:id="rId4"/>
              </a:rPr>
              <a:t>https://www.pcsb.org/kings-es</a:t>
            </a: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 </a:t>
            </a:r>
          </a:p>
          <a:p>
            <a:pPr marL="0" indent="0">
              <a:buNone/>
            </a:pPr>
            <a:endParaRPr lang="en-US" dirty="0"/>
          </a:p>
        </p:txBody>
      </p:sp>
      <p:pic>
        <p:nvPicPr>
          <p:cNvPr id="4" name="Picture 3" descr="PCS_Primary_Logo copy.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75036" y="5850526"/>
            <a:ext cx="1569723" cy="749810"/>
          </a:xfrm>
          <a:prstGeom prst="rect">
            <a:avLst/>
          </a:prstGeom>
        </p:spPr>
      </p:pic>
      <p:pic>
        <p:nvPicPr>
          <p:cNvPr id="10" name="Picture Placeholder 5" descr="Favorite Thing">
            <a:extLst>
              <a:ext uri="{FF2B5EF4-FFF2-40B4-BE49-F238E27FC236}">
                <a16:creationId xmlns:a16="http://schemas.microsoft.com/office/drawing/2014/main" id="{7B6A121E-0E85-47E4-BC34-D07724B265D6}"/>
              </a:ext>
            </a:extLst>
          </p:cNvPr>
          <p:cNvPicPr>
            <a:picLocks noGrp="1" noChangeAspect="1"/>
          </p:cNvPicPr>
          <p:nvPr>
            <p:ph sz="quarter" idx="14"/>
          </p:nvPr>
        </p:nvPicPr>
        <p:blipFill>
          <a:blip r:embed="rId6"/>
          <a:srcRect/>
          <a:stretch>
            <a:fillRect/>
          </a:stretch>
        </p:blipFill>
        <p:spPr>
          <a:xfrm>
            <a:off x="4772526" y="2651355"/>
            <a:ext cx="3773491" cy="2979110"/>
          </a:xfrm>
        </p:spPr>
      </p:pic>
      <p:pic>
        <p:nvPicPr>
          <p:cNvPr id="6" name="Picture 5">
            <a:extLst>
              <a:ext uri="{FF2B5EF4-FFF2-40B4-BE49-F238E27FC236}">
                <a16:creationId xmlns:a16="http://schemas.microsoft.com/office/drawing/2014/main" id="{FE98541D-2BF1-4B0F-ACA5-89F8A89EADFA}"/>
              </a:ext>
            </a:extLst>
          </p:cNvPr>
          <p:cNvPicPr>
            <a:picLocks noChangeAspect="1"/>
          </p:cNvPicPr>
          <p:nvPr/>
        </p:nvPicPr>
        <p:blipFill rotWithShape="1">
          <a:blip r:embed="rId7"/>
          <a:srcRect l="7457" r="6223"/>
          <a:stretch/>
        </p:blipFill>
        <p:spPr>
          <a:xfrm>
            <a:off x="7123617" y="596571"/>
            <a:ext cx="1422400" cy="1445590"/>
          </a:xfrm>
          <a:prstGeom prst="rect">
            <a:avLst/>
          </a:prstGeom>
        </p:spPr>
      </p:pic>
    </p:spTree>
    <p:extLst>
      <p:ext uri="{BB962C8B-B14F-4D97-AF65-F5344CB8AC3E}">
        <p14:creationId xmlns:p14="http://schemas.microsoft.com/office/powerpoint/2010/main" val="461481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7833" y="2676793"/>
            <a:ext cx="7408333" cy="3876408"/>
          </a:xfrm>
        </p:spPr>
        <p:txBody>
          <a:bodyPr>
            <a:normAutofit/>
          </a:bodyPr>
          <a:lstStyle/>
          <a:p>
            <a:r>
              <a:rPr lang="en-US" alt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The federal government provides funding to states each year for the Title I program.</a:t>
            </a:r>
          </a:p>
          <a:p>
            <a:endParaRPr lang="en-US" alt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alt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The Florida Department of Education sends the funding to our Pinellas County School district.</a:t>
            </a:r>
          </a:p>
          <a:p>
            <a:endParaRPr lang="en-US" alt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alt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The school district identifies eligible schools and distributes the Title I funds to the school.</a:t>
            </a:r>
          </a:p>
          <a:p>
            <a:endParaRPr lang="en-US" alt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altLang="en-US" sz="1800" dirty="0">
                <a:solidFill>
                  <a:srgbClr val="000064"/>
                </a:solidFill>
                <a:latin typeface="Nirmala UI Semilight" panose="020B0402040204020203" pitchFamily="34" charset="0"/>
                <a:ea typeface="Nirmala UI Semilight" panose="020B0402040204020203" pitchFamily="34" charset="0"/>
                <a:cs typeface="Nirmala UI Semilight" panose="020B0402040204020203" pitchFamily="34" charset="0"/>
              </a:rPr>
              <a:t>Kings Highway Elementary Magnet School </a:t>
            </a:r>
            <a:r>
              <a:rPr lang="en-US" alt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implements a Title I Schoolwide Plan. All students and staff benefit from the supplemental services. </a:t>
            </a:r>
          </a:p>
          <a:p>
            <a:endParaRPr lang="en-US" dirty="0"/>
          </a:p>
        </p:txBody>
      </p:sp>
      <p:sp>
        <p:nvSpPr>
          <p:cNvPr id="3" name="Title 2"/>
          <p:cNvSpPr>
            <a:spLocks noGrp="1"/>
          </p:cNvSpPr>
          <p:nvPr>
            <p:ph type="title"/>
          </p:nvPr>
        </p:nvSpPr>
        <p:spPr/>
        <p:txBody>
          <a:bodyPr/>
          <a:lstStyle/>
          <a:p>
            <a:r>
              <a:rPr lang="en-US" dirty="0"/>
              <a:t>Title I Funding</a:t>
            </a:r>
          </a:p>
        </p:txBody>
      </p:sp>
      <p:pic>
        <p:nvPicPr>
          <p:cNvPr id="4" name="Graphic 3" descr="Money">
            <a:extLst>
              <a:ext uri="{FF2B5EF4-FFF2-40B4-BE49-F238E27FC236}">
                <a16:creationId xmlns:a16="http://schemas.microsoft.com/office/drawing/2014/main" id="{420AFD7E-79AF-4341-A399-81AA15B489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11179" y="507492"/>
            <a:ext cx="914400" cy="914400"/>
          </a:xfrm>
          <a:prstGeom prst="rect">
            <a:avLst/>
          </a:prstGeom>
        </p:spPr>
      </p:pic>
    </p:spTree>
    <p:extLst>
      <p:ext uri="{BB962C8B-B14F-4D97-AF65-F5344CB8AC3E}">
        <p14:creationId xmlns:p14="http://schemas.microsoft.com/office/powerpoint/2010/main" val="2438292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Title I Programs Provide Supplemental Support</a:t>
            </a:r>
            <a:endParaRPr lang="en-US" dirty="0"/>
          </a:p>
        </p:txBody>
      </p:sp>
      <p:sp>
        <p:nvSpPr>
          <p:cNvPr id="3" name="Content Placeholder 2"/>
          <p:cNvSpPr>
            <a:spLocks noGrp="1"/>
          </p:cNvSpPr>
          <p:nvPr>
            <p:ph sz="quarter" idx="13"/>
          </p:nvPr>
        </p:nvSpPr>
        <p:spPr>
          <a:xfrm>
            <a:off x="304800" y="2428357"/>
            <a:ext cx="4267200" cy="3949147"/>
          </a:xfrm>
        </p:spPr>
        <p:txBody>
          <a:bodyPr>
            <a:normAutofit fontScale="85000" lnSpcReduction="10000"/>
          </a:bodyPr>
          <a:lstStyle/>
          <a:p>
            <a:r>
              <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Additional supplemental personnel – Intervention Teacher </a:t>
            </a:r>
            <a:endParaRPr lang="en-US" sz="21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endParaRPr lang="en-US" sz="21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Additional training opportunities for school staff- Ongoing professional development in all Core subjects, </a:t>
            </a:r>
            <a:endParaRPr lang="en-US" sz="21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Extended Learning Opportunities (before and/or after school programs)</a:t>
            </a:r>
          </a:p>
          <a:p>
            <a:endPar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Parent and Family Engagement Resources and Training Workshops </a:t>
            </a:r>
          </a:p>
          <a:p>
            <a:endPar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Supplemental teaching materials, equipment, and technology</a:t>
            </a:r>
          </a:p>
          <a:p>
            <a:endParaRPr lang="en-US" dirty="0"/>
          </a:p>
        </p:txBody>
      </p:sp>
      <p:sp>
        <p:nvSpPr>
          <p:cNvPr id="5" name="Content Placeholder 4">
            <a:extLst>
              <a:ext uri="{FF2B5EF4-FFF2-40B4-BE49-F238E27FC236}">
                <a16:creationId xmlns:a16="http://schemas.microsoft.com/office/drawing/2014/main" id="{1F0A2848-016E-47AA-AB52-D0A9E380FE78}"/>
              </a:ext>
            </a:extLst>
          </p:cNvPr>
          <p:cNvSpPr>
            <a:spLocks noGrp="1"/>
          </p:cNvSpPr>
          <p:nvPr>
            <p:ph sz="quarter" idx="14"/>
          </p:nvPr>
        </p:nvSpPr>
        <p:spPr/>
        <p:txBody>
          <a:bodyPr/>
          <a:lstStyle/>
          <a:p>
            <a:endParaRPr lang="en-US"/>
          </a:p>
        </p:txBody>
      </p:sp>
      <p:pic>
        <p:nvPicPr>
          <p:cNvPr id="1026" name="Picture 2">
            <a:extLst>
              <a:ext uri="{FF2B5EF4-FFF2-40B4-BE49-F238E27FC236}">
                <a16:creationId xmlns:a16="http://schemas.microsoft.com/office/drawing/2014/main" id="{800693FB-8CA2-405D-AF6F-96C5377F43B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45153" y="2679192"/>
            <a:ext cx="3822192" cy="3447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297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Title I Schoolwide Planning</a:t>
            </a:r>
          </a:p>
        </p:txBody>
      </p:sp>
      <p:sp>
        <p:nvSpPr>
          <p:cNvPr id="3" name="Content Placeholder 2">
            <a:extLst>
              <a:ext uri="{FF2B5EF4-FFF2-40B4-BE49-F238E27FC236}">
                <a16:creationId xmlns:a16="http://schemas.microsoft.com/office/drawing/2014/main" id="{849902CE-1289-4D0F-828C-EF3C43C0B808}"/>
              </a:ext>
            </a:extLst>
          </p:cNvPr>
          <p:cNvSpPr>
            <a:spLocks noGrp="1"/>
          </p:cNvSpPr>
          <p:nvPr>
            <p:ph sz="quarter" idx="13"/>
          </p:nvPr>
        </p:nvSpPr>
        <p:spPr>
          <a:xfrm>
            <a:off x="401053" y="2876004"/>
            <a:ext cx="4097794" cy="3643668"/>
          </a:xfrm>
        </p:spPr>
        <p:txBody>
          <a:bodyPr>
            <a:normAutofit fontScale="25000" lnSpcReduction="20000"/>
          </a:bodyPr>
          <a:lstStyle/>
          <a:p>
            <a:r>
              <a:rPr lang="en-US" sz="8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Input from school, family, and community members determine how Title I funds are used based on a needs assessment. </a:t>
            </a:r>
          </a:p>
          <a:p>
            <a:endParaRPr lang="en-US" sz="8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8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Please attend online or in-person meetings/trainings and complete surveys to provide input on Title I funding.</a:t>
            </a:r>
          </a:p>
          <a:p>
            <a:endParaRPr lang="en-US" sz="8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8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All Title I schools must document that parents are involved in the schoolwide planning process</a:t>
            </a:r>
            <a:r>
              <a:rPr lang="en-US" sz="72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t>
            </a:r>
          </a:p>
          <a:p>
            <a:endParaRPr lang="en-US" sz="6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endParaRPr lang="en-US" dirty="0"/>
          </a:p>
        </p:txBody>
      </p:sp>
      <p:pic>
        <p:nvPicPr>
          <p:cNvPr id="3078" name="Picture 6" descr="4 Tips to Simplify Strategic Planning For Your Board - Create ...">
            <a:extLst>
              <a:ext uri="{FF2B5EF4-FFF2-40B4-BE49-F238E27FC236}">
                <a16:creationId xmlns:a16="http://schemas.microsoft.com/office/drawing/2014/main" id="{A4BC60E1-DE24-409C-A6A1-A9A4922BEDD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10104" y="2876004"/>
            <a:ext cx="3522770" cy="2778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196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255372"/>
            <a:ext cx="4062276" cy="2769927"/>
          </a:xfrm>
        </p:spPr>
        <p:txBody>
          <a:bodyPr>
            <a:normAutofit fontScale="70000" lnSpcReduction="20000"/>
          </a:bodyPr>
          <a:lstStyle/>
          <a:p>
            <a:r>
              <a:rPr lang="en-US" sz="19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Be provided information on your child’s level of achievement on assessments in Reading/Language Arts, Writing, Mathematics, and Science. </a:t>
            </a:r>
          </a:p>
          <a:p>
            <a:endParaRPr lang="en-US" sz="19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19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Request and receive information on the qualifications of your child’s teacher and supplemental personnel working with your child.</a:t>
            </a:r>
          </a:p>
          <a:p>
            <a:endParaRPr lang="en-US" sz="19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19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Be notified of non-highly qualified or out-of-field teachers at the school. </a:t>
            </a:r>
          </a:p>
          <a:p>
            <a:endParaRPr lang="en-US" sz="19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19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Be informed if your child is taught by a non-highly qualified teacher for four or more consecutive weeks.</a:t>
            </a:r>
          </a:p>
          <a:p>
            <a:endParaRPr lang="en-US" dirty="0"/>
          </a:p>
        </p:txBody>
      </p:sp>
      <p:sp>
        <p:nvSpPr>
          <p:cNvPr id="3" name="Title 2"/>
          <p:cNvSpPr>
            <a:spLocks noGrp="1"/>
          </p:cNvSpPr>
          <p:nvPr>
            <p:ph type="title"/>
          </p:nvPr>
        </p:nvSpPr>
        <p:spPr/>
        <p:txBody>
          <a:bodyPr/>
          <a:lstStyle/>
          <a:p>
            <a:r>
              <a:rPr lang="en-US" altLang="en-US" dirty="0"/>
              <a:t>Parent’s Right to Know</a:t>
            </a:r>
            <a:endParaRPr lang="en-US" dirty="0"/>
          </a:p>
        </p:txBody>
      </p:sp>
      <p:sp>
        <p:nvSpPr>
          <p:cNvPr id="5" name="Rectangle 4">
            <a:extLst>
              <a:ext uri="{FF2B5EF4-FFF2-40B4-BE49-F238E27FC236}">
                <a16:creationId xmlns:a16="http://schemas.microsoft.com/office/drawing/2014/main" id="{D1E7D80E-E231-4294-BC97-D1C86C4D05A5}"/>
              </a:ext>
            </a:extLst>
          </p:cNvPr>
          <p:cNvSpPr/>
          <p:nvPr/>
        </p:nvSpPr>
        <p:spPr>
          <a:xfrm>
            <a:off x="304800" y="2452142"/>
            <a:ext cx="4572000" cy="523220"/>
          </a:xfrm>
          <a:prstGeom prst="rect">
            <a:avLst/>
          </a:prstGeom>
        </p:spPr>
        <p:txBody>
          <a:bodyPr>
            <a:spAutoFit/>
          </a:bodyPr>
          <a:lstStyle/>
          <a:p>
            <a:r>
              <a:rPr lang="en-US" sz="1400" dirty="0">
                <a:latin typeface="Nirmala UI Semilight" panose="020B0402040204020203" pitchFamily="34" charset="0"/>
                <a:ea typeface="Nirmala UI Semilight" panose="020B0402040204020203" pitchFamily="34" charset="0"/>
                <a:cs typeface="Nirmala UI Semilight" panose="020B0402040204020203" pitchFamily="34" charset="0"/>
              </a:rPr>
              <a:t>As a parent of a student attending a Pinellas County School Public School, you have the right to… </a:t>
            </a:r>
            <a:endParaRPr lang="en-US" sz="1400" dirty="0"/>
          </a:p>
        </p:txBody>
      </p:sp>
      <p:pic>
        <p:nvPicPr>
          <p:cNvPr id="2052" name="Picture 4">
            <a:extLst>
              <a:ext uri="{FF2B5EF4-FFF2-40B4-BE49-F238E27FC236}">
                <a16:creationId xmlns:a16="http://schemas.microsoft.com/office/drawing/2014/main" id="{9DC2072B-82D8-4882-8EB1-08731F7552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978"/>
          <a:stretch/>
        </p:blipFill>
        <p:spPr bwMode="auto">
          <a:xfrm>
            <a:off x="4367076" y="1982651"/>
            <a:ext cx="5443190" cy="404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404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Parent’s Right to Know</a:t>
            </a:r>
            <a:endParaRPr lang="en-US" dirty="0"/>
          </a:p>
        </p:txBody>
      </p:sp>
      <p:sp>
        <p:nvSpPr>
          <p:cNvPr id="3" name="Content Placeholder 2"/>
          <p:cNvSpPr>
            <a:spLocks noGrp="1"/>
          </p:cNvSpPr>
          <p:nvPr>
            <p:ph sz="quarter" idx="13"/>
          </p:nvPr>
        </p:nvSpPr>
        <p:spPr>
          <a:xfrm>
            <a:off x="676654" y="2679192"/>
            <a:ext cx="8010145" cy="3447288"/>
          </a:xfrm>
        </p:spPr>
        <p:txBody>
          <a:bodyPr>
            <a:normAutofit fontScale="70000" lnSpcReduction="20000"/>
          </a:bodyPr>
          <a:lstStyle/>
          <a:p>
            <a:pPr marL="0" indent="0">
              <a:buClr>
                <a:schemeClr val="accent3"/>
              </a:buClr>
              <a:buNone/>
              <a:defRPr/>
            </a:pPr>
            <a:r>
              <a:rPr lang="en-US" sz="23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Title I law requires that all Title I schools and families work together.  </a:t>
            </a:r>
          </a:p>
          <a:p>
            <a:pPr marL="0" indent="0">
              <a:buClr>
                <a:schemeClr val="accent3"/>
              </a:buClr>
              <a:buNone/>
              <a:defRPr/>
            </a:pPr>
            <a:endPar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r>
              <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As a Title I parent you have the right to be involved in the development of the following plans and documents for our school:</a:t>
            </a:r>
          </a:p>
          <a:p>
            <a:pPr marL="0" indent="0">
              <a:buClr>
                <a:schemeClr val="accent3"/>
              </a:buClr>
              <a:buNone/>
              <a:defRPr/>
            </a:pPr>
            <a:endPar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a:buClr>
                <a:schemeClr val="accent3"/>
              </a:buClr>
              <a:buFont typeface="Wingdings 2"/>
              <a:buChar char=""/>
              <a:defRPr/>
            </a:pPr>
            <a:r>
              <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School Improvement Plan (SIP)</a:t>
            </a:r>
          </a:p>
          <a:p>
            <a:pPr>
              <a:buClr>
                <a:schemeClr val="accent3"/>
              </a:buClr>
              <a:buFont typeface="Wingdings 2"/>
              <a:buChar char=""/>
              <a:defRPr/>
            </a:pPr>
            <a:r>
              <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Title I Schoolwide Plan </a:t>
            </a:r>
          </a:p>
          <a:p>
            <a:pPr>
              <a:buClr>
                <a:schemeClr val="accent3"/>
              </a:buClr>
              <a:buFont typeface="Wingdings 2"/>
              <a:buChar char=""/>
              <a:defRPr/>
            </a:pPr>
            <a:r>
              <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Parent and Family Engagement Plan (PFEP) for the school and district </a:t>
            </a:r>
          </a:p>
          <a:p>
            <a:pPr>
              <a:buClr>
                <a:schemeClr val="accent3"/>
              </a:buClr>
              <a:buFont typeface="Wingdings 2"/>
              <a:buChar char=""/>
              <a:defRPr/>
            </a:pPr>
            <a:r>
              <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School-Parent-Student Compact</a:t>
            </a:r>
          </a:p>
          <a:p>
            <a:pPr marL="0" indent="0">
              <a:buClr>
                <a:schemeClr val="accent3"/>
              </a:buClr>
              <a:buNone/>
              <a:defRPr/>
            </a:pPr>
            <a:endPar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r>
              <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You may request and attend virtual or in-person meetings to express your opinions and to formulate suggestions and to participate, as appropriate, in decisions relating to the education of your children.</a:t>
            </a:r>
          </a:p>
          <a:p>
            <a:pPr marL="0" indent="0">
              <a:buClr>
                <a:schemeClr val="accent3"/>
              </a:buClr>
              <a:buNone/>
              <a:defRPr/>
            </a:pPr>
            <a:endPar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r>
              <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          </a:t>
            </a:r>
            <a:endParaRPr lang="en-US" sz="2100" b="1"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endParaRPr lang="en-US" dirty="0"/>
          </a:p>
        </p:txBody>
      </p:sp>
      <p:pic>
        <p:nvPicPr>
          <p:cNvPr id="5" name="Picture 4">
            <a:extLst>
              <a:ext uri="{FF2B5EF4-FFF2-40B4-BE49-F238E27FC236}">
                <a16:creationId xmlns:a16="http://schemas.microsoft.com/office/drawing/2014/main" id="{E1DEC8BD-B7B7-41E1-A9E7-A6890AE92BC1}"/>
              </a:ext>
            </a:extLst>
          </p:cNvPr>
          <p:cNvPicPr>
            <a:picLocks noChangeAspect="1"/>
          </p:cNvPicPr>
          <p:nvPr/>
        </p:nvPicPr>
        <p:blipFill>
          <a:blip r:embed="rId3" cstate="email">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12568" y="5535006"/>
            <a:ext cx="2085474" cy="1042737"/>
          </a:xfrm>
          <a:prstGeom prst="rect">
            <a:avLst/>
          </a:prstGeom>
        </p:spPr>
      </p:pic>
    </p:spTree>
    <p:extLst>
      <p:ext uri="{BB962C8B-B14F-4D97-AF65-F5344CB8AC3E}">
        <p14:creationId xmlns:p14="http://schemas.microsoft.com/office/powerpoint/2010/main" val="3825758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DB4E6-47C6-4D51-A271-5B978518FAA0}"/>
              </a:ext>
            </a:extLst>
          </p:cNvPr>
          <p:cNvSpPr>
            <a:spLocks noGrp="1"/>
          </p:cNvSpPr>
          <p:nvPr>
            <p:ph type="title"/>
          </p:nvPr>
        </p:nvSpPr>
        <p:spPr/>
        <p:txBody>
          <a:bodyPr>
            <a:normAutofit fontScale="90000"/>
          </a:bodyPr>
          <a:lstStyle/>
          <a:p>
            <a:r>
              <a:rPr lang="en-US" dirty="0"/>
              <a:t>Working Together for Student Success</a:t>
            </a:r>
          </a:p>
        </p:txBody>
      </p:sp>
      <p:sp>
        <p:nvSpPr>
          <p:cNvPr id="3" name="Content Placeholder 2">
            <a:extLst>
              <a:ext uri="{FF2B5EF4-FFF2-40B4-BE49-F238E27FC236}">
                <a16:creationId xmlns:a16="http://schemas.microsoft.com/office/drawing/2014/main" id="{B8DBB1B6-6E29-4488-9C8D-D7933BD8BC10}"/>
              </a:ext>
            </a:extLst>
          </p:cNvPr>
          <p:cNvSpPr>
            <a:spLocks noGrp="1"/>
          </p:cNvSpPr>
          <p:nvPr>
            <p:ph sz="quarter" idx="13"/>
          </p:nvPr>
        </p:nvSpPr>
        <p:spPr>
          <a:xfrm>
            <a:off x="946484" y="2574759"/>
            <a:ext cx="7130717" cy="3507541"/>
          </a:xfrm>
        </p:spPr>
        <p:txBody>
          <a:bodyPr>
            <a:normAutofit fontScale="85000" lnSpcReduction="20000"/>
          </a:bodyPr>
          <a:lstStyle/>
          <a:p>
            <a:pPr marL="0" lvl="0" indent="0" algn="ctr">
              <a:buNone/>
            </a:pPr>
            <a:r>
              <a:rPr lang="en-US" sz="2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Where are these documents located?</a:t>
            </a:r>
          </a:p>
          <a:p>
            <a:pPr marL="0" lvl="0" indent="0" algn="ctr">
              <a:buNone/>
            </a:pPr>
            <a:endParaRPr 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lvl="0" indent="0">
              <a:buNone/>
            </a:pPr>
            <a:r>
              <a:rPr 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Please review these documents at the Parent Station and the school and district websites. We invite you to attend meetings or complete surveys to share your input…we need and want you to be involved.</a:t>
            </a:r>
          </a:p>
          <a:p>
            <a:pPr marL="0" lvl="0" indent="0">
              <a:buNone/>
            </a:pPr>
            <a:endParaRPr 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lvl="0" indent="0">
              <a:buNone/>
            </a:pPr>
            <a:r>
              <a:rPr 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Please view the KHEMS Website to view:  </a:t>
            </a:r>
            <a:r>
              <a:rPr 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hlinkClick r:id="rId3"/>
              </a:rPr>
              <a:t>https://www.pcsb.org/kings-es</a:t>
            </a:r>
            <a:r>
              <a:rPr 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 </a:t>
            </a:r>
            <a:endParaRPr lang="en-US" sz="18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School Improvement Plan (SIP) </a:t>
            </a:r>
          </a:p>
          <a:p>
            <a:r>
              <a:rPr 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Title I Schoolwide Plan </a:t>
            </a:r>
          </a:p>
          <a:p>
            <a:pPr lvl="0"/>
            <a:r>
              <a:rPr 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School Level Parent and Family Engagement Plan (PFEP) </a:t>
            </a:r>
          </a:p>
          <a:p>
            <a:pPr lvl="0"/>
            <a:r>
              <a:rPr 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Parent-School-Student Compact (Magnet Agreement)</a:t>
            </a:r>
          </a:p>
          <a:p>
            <a:pPr lvl="0"/>
            <a:endParaRPr lang="en-US" sz="18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Pinellas County School’s Parent and Family Engagement Plan at </a:t>
            </a:r>
            <a:r>
              <a:rPr lang="en-US" sz="1800" dirty="0">
                <a:latin typeface="Nirmala UI Semilight" panose="020B0402040204020203" pitchFamily="34" charset="0"/>
                <a:ea typeface="Nirmala UI Semilight" panose="020B0402040204020203" pitchFamily="34" charset="0"/>
                <a:cs typeface="Nirmala UI Semilight" panose="020B0402040204020203" pitchFamily="34" charset="0"/>
                <a:hlinkClick r:id="rId4"/>
              </a:rPr>
              <a:t>www.pcsb.org/titleone</a:t>
            </a:r>
            <a:r>
              <a:rPr lang="en-US" sz="1800" dirty="0">
                <a:latin typeface="Nirmala UI Semilight" panose="020B0402040204020203" pitchFamily="34" charset="0"/>
                <a:ea typeface="Nirmala UI Semilight" panose="020B0402040204020203" pitchFamily="34" charset="0"/>
                <a:cs typeface="Nirmala UI Semilight" panose="020B0402040204020203" pitchFamily="34" charset="0"/>
              </a:rPr>
              <a:t> </a:t>
            </a:r>
            <a:r>
              <a:rPr lang="en-US" sz="18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and a summary is written in, “Title I Family &amp; School Partnership Overview”, which is given to all Title I families.</a:t>
            </a:r>
          </a:p>
          <a:p>
            <a:endParaRPr lang="en-US" dirty="0"/>
          </a:p>
        </p:txBody>
      </p:sp>
      <p:pic>
        <p:nvPicPr>
          <p:cNvPr id="3076" name="Picture 4">
            <a:extLst>
              <a:ext uri="{FF2B5EF4-FFF2-40B4-BE49-F238E27FC236}">
                <a16:creationId xmlns:a16="http://schemas.microsoft.com/office/drawing/2014/main" id="{C8D0521E-02D3-4143-B4F8-DE45BCB2DE0A}"/>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062364" y="2865119"/>
            <a:ext cx="2081636" cy="2936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64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lvl="0" indent="0">
              <a:buNone/>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The PFEP Sections include information about the following: </a:t>
            </a:r>
          </a:p>
          <a:p>
            <a:pPr lvl="0"/>
            <a:endPar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800100" lvl="1" indent="-342900">
              <a:buFont typeface="Arial" panose="020B0604020202020204" pitchFamily="34" charset="0"/>
              <a:buChar char="•"/>
            </a:pPr>
            <a:r>
              <a:rPr lang="en-US" sz="2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Parent trainings to increase student achievement</a:t>
            </a:r>
          </a:p>
          <a:p>
            <a:pPr marL="800100" lvl="1" indent="-342900">
              <a:buFont typeface="Arial" panose="020B0604020202020204" pitchFamily="34" charset="0"/>
              <a:buChar char="•"/>
            </a:pPr>
            <a:r>
              <a:rPr lang="en-US" sz="2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Staff trainings for engaging parents</a:t>
            </a:r>
          </a:p>
          <a:p>
            <a:pPr marL="800100" lvl="1" indent="-342900">
              <a:buFont typeface="Arial" panose="020B0604020202020204" pitchFamily="34" charset="0"/>
              <a:buChar char="•"/>
            </a:pPr>
            <a:r>
              <a:rPr lang="en-US" sz="2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Communication methods between home and school</a:t>
            </a:r>
          </a:p>
          <a:p>
            <a:pPr marL="800100" lvl="1" indent="-342900">
              <a:buFont typeface="Arial" panose="020B0604020202020204" pitchFamily="34" charset="0"/>
              <a:buChar char="•"/>
            </a:pPr>
            <a:r>
              <a:rPr lang="en-US" sz="2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Flexible meeting times</a:t>
            </a:r>
          </a:p>
          <a:p>
            <a:pPr marL="800100" lvl="1" indent="-342900">
              <a:buFont typeface="Arial" panose="020B0604020202020204" pitchFamily="34" charset="0"/>
              <a:buChar char="•"/>
            </a:pPr>
            <a:r>
              <a:rPr lang="en-US" sz="2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Accessibility for parents</a:t>
            </a:r>
          </a:p>
          <a:p>
            <a:pPr marL="800100" lvl="1" indent="-342900">
              <a:buFont typeface="Arial" panose="020B0604020202020204" pitchFamily="34" charset="0"/>
              <a:buChar char="•"/>
            </a:pPr>
            <a:r>
              <a:rPr lang="en-US" sz="24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Coordinating with other Federal Programs</a:t>
            </a:r>
          </a:p>
          <a:p>
            <a:endParaRPr lang="en-US" dirty="0"/>
          </a:p>
        </p:txBody>
      </p:sp>
      <p:sp>
        <p:nvSpPr>
          <p:cNvPr id="3" name="Title 2"/>
          <p:cNvSpPr>
            <a:spLocks noGrp="1"/>
          </p:cNvSpPr>
          <p:nvPr>
            <p:ph type="title"/>
          </p:nvPr>
        </p:nvSpPr>
        <p:spPr/>
        <p:txBody>
          <a:bodyPr>
            <a:normAutofit fontScale="90000"/>
          </a:bodyPr>
          <a:lstStyle/>
          <a:p>
            <a:r>
              <a:rPr lang="en-US" altLang="en-US" dirty="0"/>
              <a:t>Parent and Family Engagement Plan (PFEP)</a:t>
            </a:r>
            <a:endParaRPr lang="en-US" dirty="0"/>
          </a:p>
        </p:txBody>
      </p:sp>
    </p:spTree>
    <p:extLst>
      <p:ext uri="{BB962C8B-B14F-4D97-AF65-F5344CB8AC3E}">
        <p14:creationId xmlns:p14="http://schemas.microsoft.com/office/powerpoint/2010/main" val="4374907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Custom 103">
      <a:dk1>
        <a:sysClr val="windowText" lastClr="000000"/>
      </a:dk1>
      <a:lt1>
        <a:sysClr val="window" lastClr="FFFFFF"/>
      </a:lt1>
      <a:dk2>
        <a:srgbClr val="44546A"/>
      </a:dk2>
      <a:lt2>
        <a:srgbClr val="E7E6E6"/>
      </a:lt2>
      <a:accent1>
        <a:srgbClr val="233F7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ath_Settings xmlns="88bdab81-7cb8-4643-9378-d12deb45c742" xsi:nil="true"/>
    <Invited_Students xmlns="88bdab81-7cb8-4643-9378-d12deb45c742" xsi:nil="true"/>
    <Templates xmlns="88bdab81-7cb8-4643-9378-d12deb45c742" xsi:nil="true"/>
    <Self_Registration_Enabled xmlns="88bdab81-7cb8-4643-9378-d12deb45c742" xsi:nil="true"/>
    <Student_Groups xmlns="88bdab81-7cb8-4643-9378-d12deb45c742">
      <UserInfo>
        <DisplayName/>
        <AccountId xsi:nil="true"/>
        <AccountType/>
      </UserInfo>
    </Student_Groups>
    <AppVersion xmlns="88bdab81-7cb8-4643-9378-d12deb45c742" xsi:nil="true"/>
    <LMS_Mappings xmlns="88bdab81-7cb8-4643-9378-d12deb45c742" xsi:nil="true"/>
    <Invited_Teachers xmlns="88bdab81-7cb8-4643-9378-d12deb45c742" xsi:nil="true"/>
    <CultureName xmlns="88bdab81-7cb8-4643-9378-d12deb45c742" xsi:nil="true"/>
    <Students xmlns="88bdab81-7cb8-4643-9378-d12deb45c742">
      <UserInfo>
        <DisplayName/>
        <AccountId xsi:nil="true"/>
        <AccountType/>
      </UserInfo>
    </Students>
    <TeamsChannelId xmlns="88bdab81-7cb8-4643-9378-d12deb45c742" xsi:nil="true"/>
    <Has_Teacher_Only_SectionGroup xmlns="88bdab81-7cb8-4643-9378-d12deb45c742" xsi:nil="true"/>
    <FolderType xmlns="88bdab81-7cb8-4643-9378-d12deb45c742" xsi:nil="true"/>
    <Owner xmlns="88bdab81-7cb8-4643-9378-d12deb45c742">
      <UserInfo>
        <DisplayName/>
        <AccountId xsi:nil="true"/>
        <AccountType/>
      </UserInfo>
    </Owner>
    <Distribution_Groups xmlns="88bdab81-7cb8-4643-9378-d12deb45c742" xsi:nil="true"/>
    <IsNotebookLocked xmlns="88bdab81-7cb8-4643-9378-d12deb45c742" xsi:nil="true"/>
    <Is_Collaboration_Space_Locked xmlns="88bdab81-7cb8-4643-9378-d12deb45c742" xsi:nil="true"/>
    <NotebookType xmlns="88bdab81-7cb8-4643-9378-d12deb45c742" xsi:nil="true"/>
    <Teachers xmlns="88bdab81-7cb8-4643-9378-d12deb45c742">
      <UserInfo>
        <DisplayName/>
        <AccountId xsi:nil="true"/>
        <AccountType/>
      </UserInfo>
    </Teachers>
    <DefaultSectionNames xmlns="88bdab81-7cb8-4643-9378-d12deb45c74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35E5162D4C21E4B81414CAC11C6FAFB" ma:contentTypeVersion="33" ma:contentTypeDescription="Create a new document." ma:contentTypeScope="" ma:versionID="32f981328567590dc58ed822b6e25fa3">
  <xsd:schema xmlns:xsd="http://www.w3.org/2001/XMLSchema" xmlns:xs="http://www.w3.org/2001/XMLSchema" xmlns:p="http://schemas.microsoft.com/office/2006/metadata/properties" xmlns:ns3="8c660e3f-57b8-4643-9fb2-934eb9a4f9e5" xmlns:ns4="88bdab81-7cb8-4643-9378-d12deb45c742" targetNamespace="http://schemas.microsoft.com/office/2006/metadata/properties" ma:root="true" ma:fieldsID="e023519cc86bbabfcd430106452b6f12" ns3:_="" ns4:_="">
    <xsd:import namespace="8c660e3f-57b8-4643-9fb2-934eb9a4f9e5"/>
    <xsd:import namespace="88bdab81-7cb8-4643-9378-d12deb45c74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NotebookType" minOccurs="0"/>
                <xsd:element ref="ns4:FolderType" minOccurs="0"/>
                <xsd:element ref="ns4:CultureName" minOccurs="0"/>
                <xsd:element ref="ns4:AppVersion" minOccurs="0"/>
                <xsd:element ref="ns4:TeamsChannelId" minOccurs="0"/>
                <xsd:element ref="ns4:Owner" minOccurs="0"/>
                <xsd:element ref="ns4:Math_Settings" minOccurs="0"/>
                <xsd:element ref="ns4:DefaultSectionNames" minOccurs="0"/>
                <xsd:element ref="ns4:Templates" minOccurs="0"/>
                <xsd:element ref="ns4:Teachers" minOccurs="0"/>
                <xsd:element ref="ns4:Students" minOccurs="0"/>
                <xsd:element ref="ns4:Student_Groups" minOccurs="0"/>
                <xsd:element ref="ns4:Distribution_Groups" minOccurs="0"/>
                <xsd:element ref="ns4:LMS_Mapping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IsNotebookLocked"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660e3f-57b8-4643-9fb2-934eb9a4f9e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bdab81-7cb8-4643-9378-d12deb45c742"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NotebookType" ma:index="20" nillable="true" ma:displayName="Notebook Type" ma:internalName="NotebookType">
      <xsd:simpleType>
        <xsd:restriction base="dms:Text"/>
      </xsd:simpleType>
    </xsd:element>
    <xsd:element name="FolderType" ma:index="21" nillable="true" ma:displayName="Folder Type" ma:internalName="FolderType">
      <xsd:simpleType>
        <xsd:restriction base="dms:Text"/>
      </xsd:simpleType>
    </xsd:element>
    <xsd:element name="CultureName" ma:index="22" nillable="true" ma:displayName="Culture Name" ma:internalName="CultureName">
      <xsd:simpleType>
        <xsd:restriction base="dms:Text"/>
      </xsd:simpleType>
    </xsd:element>
    <xsd:element name="AppVersion" ma:index="23" nillable="true" ma:displayName="App Version" ma:internalName="AppVersion">
      <xsd:simpleType>
        <xsd:restriction base="dms:Text"/>
      </xsd:simpleType>
    </xsd:element>
    <xsd:element name="TeamsChannelId" ma:index="24" nillable="true" ma:displayName="Teams Channel Id" ma:internalName="TeamsChannelId">
      <xsd:simpleType>
        <xsd:restriction base="dms:Text"/>
      </xsd:simpleType>
    </xsd:element>
    <xsd:element name="Owner" ma:index="2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6" nillable="true" ma:displayName="Math Settings" ma:internalName="Math_Settings">
      <xsd:simpleType>
        <xsd:restriction base="dms:Text"/>
      </xsd:simpleType>
    </xsd:element>
    <xsd:element name="DefaultSectionNames" ma:index="27" nillable="true" ma:displayName="Default Section Names" ma:internalName="DefaultSectionNames">
      <xsd:simpleType>
        <xsd:restriction base="dms:Note">
          <xsd:maxLength value="255"/>
        </xsd:restriction>
      </xsd:simpleType>
    </xsd:element>
    <xsd:element name="Templates" ma:index="28" nillable="true" ma:displayName="Templates" ma:internalName="Templates">
      <xsd:simpleType>
        <xsd:restriction base="dms:Note">
          <xsd:maxLength value="255"/>
        </xsd:restriction>
      </xsd:simpleType>
    </xsd:element>
    <xsd:element name="Teachers" ma:index="29"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0"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1"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2" nillable="true" ma:displayName="Distribution Groups" ma:internalName="Distribution_Groups">
      <xsd:simpleType>
        <xsd:restriction base="dms:Note">
          <xsd:maxLength value="255"/>
        </xsd:restriction>
      </xsd:simpleType>
    </xsd:element>
    <xsd:element name="LMS_Mappings" ma:index="33" nillable="true" ma:displayName="LMS Mappings" ma:internalName="LMS_Mappings">
      <xsd:simpleType>
        <xsd:restriction base="dms:Note">
          <xsd:maxLength value="255"/>
        </xsd:restriction>
      </xsd:simpleType>
    </xsd:element>
    <xsd:element name="Invited_Teachers" ma:index="34" nillable="true" ma:displayName="Invited Teachers" ma:internalName="Invited_Teachers">
      <xsd:simpleType>
        <xsd:restriction base="dms:Note">
          <xsd:maxLength value="255"/>
        </xsd:restriction>
      </xsd:simpleType>
    </xsd:element>
    <xsd:element name="Invited_Students" ma:index="35" nillable="true" ma:displayName="Invited Students" ma:internalName="Invited_Students">
      <xsd:simpleType>
        <xsd:restriction base="dms:Note">
          <xsd:maxLength value="255"/>
        </xsd:restriction>
      </xsd:simpleType>
    </xsd:element>
    <xsd:element name="Self_Registration_Enabled" ma:index="36" nillable="true" ma:displayName="Self Registration Enabled" ma:internalName="Self_Registration_Enabled">
      <xsd:simpleType>
        <xsd:restriction base="dms:Boolean"/>
      </xsd:simpleType>
    </xsd:element>
    <xsd:element name="Has_Teacher_Only_SectionGroup" ma:index="37" nillable="true" ma:displayName="Has Teacher Only SectionGroup" ma:internalName="Has_Teacher_Only_SectionGroup">
      <xsd:simpleType>
        <xsd:restriction base="dms:Boolean"/>
      </xsd:simpleType>
    </xsd:element>
    <xsd:element name="Is_Collaboration_Space_Locked" ma:index="38" nillable="true" ma:displayName="Is Collaboration Space Locked" ma:internalName="Is_Collaboration_Space_Locked">
      <xsd:simpleType>
        <xsd:restriction base="dms:Boolean"/>
      </xsd:simpleType>
    </xsd:element>
    <xsd:element name="IsNotebookLocked" ma:index="39" nillable="true" ma:displayName="Is Notebook Locked" ma:internalName="IsNotebookLocked">
      <xsd:simpleType>
        <xsd:restriction base="dms:Boolean"/>
      </xsd:simpleType>
    </xsd:element>
    <xsd:element name="MediaLengthInSeconds" ma:index="4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D9E4C2-2012-47CA-985F-7C07D7417009}">
  <ds:schemaRefs>
    <ds:schemaRef ds:uri="http://purl.org/dc/terms/"/>
    <ds:schemaRef ds:uri="8c660e3f-57b8-4643-9fb2-934eb9a4f9e5"/>
    <ds:schemaRef ds:uri="88bdab81-7cb8-4643-9378-d12deb45c742"/>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7A6E406-2783-46BB-8B38-DEDB0057A60B}">
  <ds:schemaRefs>
    <ds:schemaRef ds:uri="http://schemas.microsoft.com/sharepoint/v3/contenttype/forms"/>
  </ds:schemaRefs>
</ds:datastoreItem>
</file>

<file path=customXml/itemProps3.xml><?xml version="1.0" encoding="utf-8"?>
<ds:datastoreItem xmlns:ds="http://schemas.openxmlformats.org/officeDocument/2006/customXml" ds:itemID="{704053BA-E473-42F8-9AFC-8D48A22416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660e3f-57b8-4643-9fb2-934eb9a4f9e5"/>
    <ds:schemaRef ds:uri="88bdab81-7cb8-4643-9378-d12deb45c7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1911</Words>
  <Application>Microsoft Office PowerPoint</Application>
  <PresentationFormat>On-screen Show (4:3)</PresentationFormat>
  <Paragraphs>225</Paragraphs>
  <Slides>21</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Corbel</vt:lpstr>
      <vt:lpstr>Nirmala UI</vt:lpstr>
      <vt:lpstr>Nirmala UI Semilight</vt:lpstr>
      <vt:lpstr>Open Sans Condensed</vt:lpstr>
      <vt:lpstr>Symbol</vt:lpstr>
      <vt:lpstr>Wingdings 2</vt:lpstr>
      <vt:lpstr>Waveform</vt:lpstr>
      <vt:lpstr>Title I Annual Parent Meeting September 2021</vt:lpstr>
      <vt:lpstr>About Title I</vt:lpstr>
      <vt:lpstr>Title I Funding</vt:lpstr>
      <vt:lpstr>Title I Programs Provide Supplemental Support</vt:lpstr>
      <vt:lpstr>  Title I Schoolwide Planning</vt:lpstr>
      <vt:lpstr>Parent’s Right to Know</vt:lpstr>
      <vt:lpstr>Parent’s Right to Know</vt:lpstr>
      <vt:lpstr>Working Together for Student Success</vt:lpstr>
      <vt:lpstr>Parent and Family Engagement Plan (PFEP)</vt:lpstr>
      <vt:lpstr>Parent Advisory Council (PAC)</vt:lpstr>
      <vt:lpstr>Accountability </vt:lpstr>
      <vt:lpstr>PowerPoint Presentation</vt:lpstr>
      <vt:lpstr>Florida Standards</vt:lpstr>
      <vt:lpstr>School’s Curriculum</vt:lpstr>
      <vt:lpstr>School’s Curriculum Continued</vt:lpstr>
      <vt:lpstr>Florida Standards Assessment (FSA)</vt:lpstr>
      <vt:lpstr>PowerPoint Presentation</vt:lpstr>
      <vt:lpstr>  We need your help!   Active Parent Involvement</vt:lpstr>
      <vt:lpstr>Additional Resources</vt:lpstr>
      <vt:lpstr>We appreciate your time!</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2020-07-21T20:54:13Z</dcterms:created>
  <dcterms:modified xsi:type="dcterms:W3CDTF">2021-10-11T16:11:39Z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0x010100135E5162D4C21E4B81414CAC11C6FAFB</vt:lpwstr>
  </property>
</Properties>
</file>